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everyone, and thanks for being here. Today I'll show you how to get your own tattoo shop page running on thetattoo.monster. Everything you'll see is from a real demo shop we built for this guide, Midnight Anchor Tattoo. The artist, Vera, is made up, so nothing here is a real person's work. By the end you'll know how to sign up, sign in, make the page look like your studio, and post your photos and videos. If you'd like to look around the live demo later, the address is on the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is thetattoo.monster? It's a website made for tattoo artists. Think of it as your shop's own page on the internet. You get your own web address. There's a feed where you post photos and videos, and you choose whether each post is free for everyone or only for VIP members. There's also a lounge where you can put a video on a shop-floor screen, and a Live Shop feature for streaming from the chair. And you can change the colours, font and photos so it looks like your studio, without touching any code. That feature list comes straight from the site's own instructions page.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whole trip on one slide, like a flash sheet. Seven steps. First you launch the shop with one short form. Then you sign in with the temporary password the site gives you, and change it to one of your own. After that comes the fun part: colours and fonts, then your photos, then your first posts. The last step is sharing your link with clients. One thing that surprises people: there's no separate deploy or publish-my-site button. The shop is live the moment you launch it, and every change you save shows up right away. You'll see this row of steps at the bottom of the next few slides, so you always know where we are.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one. On the homepage, click Launch your shop and this form pops up. Let's go through it. Your name and email are for the site, not the public. The display name is the shop name clients see. We used Midnight Anchor Tattoo, Demo. The username is what you'll sign in with, so pick something you'll remember. Leave the hosting zone as it is. The custom slug is the end of your web address. Ours is tattoo-monster-demo. As you type it, the site checks it and shows a green 'is available' line. When everything looks right, click Launch shop.</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 soon as you click Launch shop, you get this screen: Your shop is live. Number one is your web address, and it already works. Number two, Open, takes you straight there. Number three is your username. Number four is the important one: the temporary password. We masked ours, but on your screen you'll see it in full. Please write it down right now. The box says it isn't emailed twice. When we tested it, no email arrived at all, so this screen was the only copy. Take a photo of it or copy it somewhere safe before you close the box.</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Open your shop and click Sign In in the top-right corner. Type your username, paste the temporary password, and click the button. It's called Enter the Vault, which is a fun touch. Right away the site opens your Account settings. You'll see a yellow reminder that you're using a temporary password, and a message in the corner: Sign in worked, change the temporary password before you continue. That's all normal. It's the site nudging you to the next step.</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three is quick but important. In the Account settings box, type a new password in the New password field. The site's minimum is six characters, but please go much longer. We used a twenty-character random one from a password manager. Click Save new password and you'll see the green message: Password saved, keep a written copy. If you need this box again later, just click your little avatar pill in the top-right corner. And if you ever forget the password, there's a Forgot admin password link on the Sign in box.</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People always ask how to deploy or publish the site. Good news: you already did. When you clicked Launch shop, this page went live at your web address. Here's what a brand-new shop looks like. Number one is your shop name and tagline from the form. Number two is the banner area. On our new shop it showed a broken-image icon, which isn't pretty. We'll replace it with our own banner in a minute. Number three is a placeholder photo, the thetattoo.monster logo. And number four: the handle showed two @ signs. That's a small glitch, and the fix is easy. I'll show you on the fonts slide. So from here on, everything we do is decorating a shop that's already open.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the fun part. Click the Customize tab at the top of your shop and scroll to Color palettes. Number one: pick a ready-made palette. There are six. We chose Classic Black because it fits a traditional tattoo look. Number two: you can fine-tune any colour with the little swatch or by typing a colour code. Number three: we changed the accent to gold so it matches our flash art. And number four, which people forget: scroll to the bottom and click Save customization. Nothing changes on your live page until you see the Customization saved message.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Still in Customize, at the top of the form, you set the words and the font. Number one is the font menu. There are twenty choices, from clean modern fonts to classic serif ones. We picked Cinzel because it feels like old-school signage. You can see the before and after at the bottom. Number two is your tagline, the short line under your shop name. Number three is the creator name, which shows on your posts. Number four is the handle. Type it without the @ sign. The site adds one for you, and if you type your own you get two. Number five is your bio. Keep it short and friendly. Then, as always, click Save customization at the bottom.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five is photos. Everything goes through the Media library, which is in the Customize tab. Number one: click Upload photo or video and pick a file. Number two: when it's done, you get a green box with a web link. You can copy it, but usually you don't need to. Your file now appears as a little card with buttons. Number three: on your banner image, click Use as banner. Number four: on your shop photo, click Use as site photo. Number five, optional: Use as directory photo, which is the picture the site's shop directory can use. And number six, you guessed it: Save customization.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part confuses almost everyone, so let's slow down. There are three different pictures. Number one is the banner, the wide image across the top. Number two is the shop photo, the round profile picture next to your name. The site calls it the site creator photo. Number three is your avatar. That's your personal account picture, the little circle in the top-right corner when you're signed in. The banner and shop photo come from the Media library, like on the last slide. The avatar is set in Account settings: click your avatar pill, then Upload new avatar, number four. There are also some cartoon avatars to pick from. Along the bottom are the three images we designed for the demo. They're our own flash-art graphics, not stock photos of a real person.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six: posting. First upload your picture in the Media library, the same way as the banner. Then click the Studio tab and the New drop button. Give it a title, number one, and a caption, number two. Tell people how to claim a design. We said 'leave a comment with the design you like.' Number three: set the type to Image. Number four: choose Free so everyone can see it, or VIP locked for paying members only. Number five: pick the file you uploaded from the list. Number six: Publish. On the right is what clients see: our flash sheet at the top of the feed with a Public free label.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Videos work the same way. Upload the file in the Media library. You'll see a progress bar with a percentage, number one, and then the green link box, number two. Then go to Studio, New drop, and set the type to Video, number three. Pick your MP4, number four, leave it on Free, and publish. Number five shows it playing on the live feed. Two tips. Keep clips short. Ours is eight seconds and under one megabyte, so it uploads fast and loads fast for clients. And don't panic if the video looks like a black box on the feed. In our test the preview stayed black until you pressed play. The video itself is fine.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here's the payoff. On the left is the shop right after launch, with the broken banner, the placeholder logo and the default font. On the right is the same shop after about a dozen clicks: Classic Black colours with a gold accent, the Cinzel font, our own banner and shop photo, a real bio, the handle fixed, and two posts on the feed. Step seven is just sharing that link, the address in the bar, with your clients. Put it in your Instagram bio, on your business cards, wherever people find you.</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few habits that'll save you headaches. Posting is always two stops: upload in the Media library, then publish from Studio. Be careful with Delete in Studio. It removes the post immediately, with no are-you-sure box and no undo. The Lounge has a shop floor screen where you can put a video up for a set time, from thirty minutes to forever. Your clients can look at your feed without an account, but to comment or get into the Lounge they need to sign in or create a free account. The Support tab is for talking to the thetattoo.monster team about the platform. It isn't where clients message you. And analytics counts your own visits too. Our demo showed fourteen visits, and every one was us setting it up.</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a cheat sheet of messages we actually ran into while building the demo, so you'll know them when you see them. Invalid credentials means the username or password doesn't match. Use your username, not your email, and check caps lock. Password must be at least six characters means the new password is too short. Sign in worked, change the temporary password, is normal the first time you sign in. Sign in or create an account first is what signed-out visitors see if they try the Lounge or Tip. Nothing's broken. The last three aren't pop-up messages, they're things we saw on the page: the broken banner on a new shop, the double @ in the handle, and videos showing as a black box until you press play. Each has an easy fix on the right.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pull it together. This slide has every click in order, so it's a good one to print or screenshot. Launch from the homepage and copy your temporary password. Sign in with it. Change the password. Set your look in Customize and save. Add photos through the Media library, and your avatar through the avatar pill. Post by uploading first, then Studio and New drop. And share your link. That's really all there is to it.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the tour. If you'd like help setting up your own shop, that's what we do. You can reach RegisterMySite at registermysite.com, call us at 562-751-4597, or email info@registermysite.com. We also meet in person around LA and Orange County. The demo shop is still live at the address on the card if you want to click around. One last note: thetattoo.monster doesn't list a phone number or email for itself. For platform problems, use the Support tab inside your shop. Thanks so much. Any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3.png"/><Relationship Id="rId11" Type="http://schemas.openxmlformats.org/officeDocument/2006/relationships/image" Target="../media/image24.png"/><Relationship Id="rId1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11.png"/><Relationship Id="rId4" Type="http://schemas.openxmlformats.org/officeDocument/2006/relationships/image" Target="../media/image26.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 Id="rId3" Type="http://schemas.openxmlformats.org/officeDocument/2006/relationships/image" Target="../media/image11.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11.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 Id="rId3" Type="http://schemas.openxmlformats.org/officeDocument/2006/relationships/image" Target="../media/image11.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 Id="rId3" Type="http://schemas.openxmlformats.org/officeDocument/2006/relationships/image" Target="../media/image11.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image" Target="../media/image1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 Id="rId3" Type="http://schemas.openxmlformats.org/officeDocument/2006/relationships/image" Target="../media/image11.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 Id="rId3" Type="http://schemas.openxmlformats.org/officeDocument/2006/relationships/image" Target="../media/image11.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 Id="rId3" Type="http://schemas.openxmlformats.org/officeDocument/2006/relationships/image" Target="../media/image11.png"/><Relationship Id="rId4" Type="http://schemas.openxmlformats.org/officeDocument/2006/relationships/image" Target="../media/image52.png"/><Relationship Id="rId5" Type="http://schemas.openxmlformats.org/officeDocument/2006/relationships/image" Target="../media/image53.jpg"/><Relationship Id="rId6" Type="http://schemas.openxmlformats.org/officeDocument/2006/relationships/image" Target="../media/image54.jpg"/><Relationship Id="rId7" Type="http://schemas.openxmlformats.org/officeDocument/2006/relationships/image" Target="../media/image55.jpg"/><Relationship Id="rId8" Type="http://schemas.openxmlformats.org/officeDocument/2006/relationships/image" Target="../media/image56.png"/><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 Id="rId3" Type="http://schemas.openxmlformats.org/officeDocument/2006/relationships/image" Target="../media/image11.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png"/><Relationship Id="rId3" Type="http://schemas.openxmlformats.org/officeDocument/2006/relationships/image" Target="../media/image11.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5.png"/><Relationship Id="rId3" Type="http://schemas.openxmlformats.org/officeDocument/2006/relationships/image" Target="../media/image11.png"/><Relationship Id="rId4" Type="http://schemas.openxmlformats.org/officeDocument/2006/relationships/image" Target="../media/image39.png"/><Relationship Id="rId5" Type="http://schemas.openxmlformats.org/officeDocument/2006/relationships/image" Target="../media/image66.png"/><Relationship Id="rId6" Type="http://schemas.openxmlformats.org/officeDocument/2006/relationships/image" Target="../media/image38.png"/><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png"/><Relationship Id="rId3" Type="http://schemas.openxmlformats.org/officeDocument/2006/relationships/image" Target="../media/image11.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image" Target="../media/image14.png"/><Relationship Id="rId7" Type="http://schemas.openxmlformats.org/officeDocument/2006/relationships/image" Target="../media/image70.png"/><Relationship Id="rId8" Type="http://schemas.openxmlformats.org/officeDocument/2006/relationships/image" Target="../media/image71.png"/><Relationship Id="rId9" Type="http://schemas.openxmlformats.org/officeDocument/2006/relationships/image" Target="../media/image72.png"/><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3.png"/><Relationship Id="rId3" Type="http://schemas.openxmlformats.org/officeDocument/2006/relationships/image" Target="../media/image1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4.png"/><Relationship Id="rId3" Type="http://schemas.openxmlformats.org/officeDocument/2006/relationships/image" Target="../media/image1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5.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76.png"/><Relationship Id="rId6" Type="http://schemas.openxmlformats.org/officeDocument/2006/relationships/image" Target="../media/image77.png"/><Relationship Id="rId7" Type="http://schemas.openxmlformats.org/officeDocument/2006/relationships/image" Target="../media/image78.png"/><Relationship Id="rId8" Type="http://schemas.openxmlformats.org/officeDocument/2006/relationships/image" Target="../media/image54.jpg"/><Relationship Id="rId9" Type="http://schemas.openxmlformats.org/officeDocument/2006/relationships/image" Target="../media/image79.png"/><Relationship Id="rId10" Type="http://schemas.openxmlformats.org/officeDocument/2006/relationships/notesSlide" Target="../notesSlides/notesSlide1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rose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731520" y="731520"/>
            <a:ext cx="5852160" cy="320040"/>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CLIENT GUIDE  ·  FOR SOLO ARTISTS &amp; SHOP OWNERS</a:t>
            </a:r>
          </a:p>
        </p:txBody>
      </p:sp>
      <p:sp>
        <p:nvSpPr>
          <p:cNvPr id="7" name="TextBox 6"/>
          <p:cNvSpPr txBox="1"/>
          <p:nvPr/>
        </p:nvSpPr>
        <p:spPr>
          <a:xfrm>
            <a:off x="731520" y="1143000"/>
            <a:ext cx="6035040" cy="2651760"/>
          </a:xfrm>
          <a:prstGeom prst="rect">
            <a:avLst/>
          </a:prstGeom>
          <a:noFill/>
        </p:spPr>
        <p:txBody>
          <a:bodyPr wrap="square" lIns="18288" rIns="18288" tIns="18288" bIns="18288" anchor="t">
            <a:noAutofit/>
          </a:bodyPr>
          <a:lstStyle/>
          <a:p>
            <a:pPr algn="l">
              <a:lnSpc>
                <a:spcPct val="92000"/>
              </a:lnSpc>
            </a:pPr>
            <a:r>
              <a:rPr sz="5000" b="1" i="0">
                <a:solidFill>
                  <a:srgbClr val="F5E6C8"/>
                </a:solidFill>
                <a:latin typeface="Oswald"/>
              </a:rPr>
              <a:t>YOUR SHOP,</a:t>
            </a:r>
          </a:p>
          <a:p>
            <a:pPr algn="l">
              <a:lnSpc>
                <a:spcPct val="92000"/>
              </a:lnSpc>
            </a:pPr>
            <a:r>
              <a:rPr sz="5000" b="1" i="0">
                <a:solidFill>
                  <a:srgbClr val="F5E6C8"/>
                </a:solidFill>
                <a:latin typeface="Oswald"/>
              </a:rPr>
              <a:t>LIVE ON</a:t>
            </a:r>
          </a:p>
          <a:p>
            <a:pPr algn="l">
              <a:lnSpc>
                <a:spcPct val="92000"/>
              </a:lnSpc>
            </a:pPr>
            <a:r>
              <a:rPr sz="5000" b="1" i="0">
                <a:solidFill>
                  <a:srgbClr val="F5E6C8"/>
                </a:solidFill>
                <a:latin typeface="Oswald"/>
              </a:rPr>
              <a:t>THETATTOO.MONSTER</a:t>
            </a:r>
          </a:p>
        </p:txBody>
      </p:sp>
      <p:sp>
        <p:nvSpPr>
          <p:cNvPr id="8" name="Rectangle 7"/>
          <p:cNvSpPr/>
          <p:nvPr/>
        </p:nvSpPr>
        <p:spPr>
          <a:xfrm>
            <a:off x="749808" y="3840480"/>
            <a:ext cx="822960" cy="73152"/>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609344" y="3840480"/>
            <a:ext cx="228600" cy="73152"/>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731520" y="4069080"/>
            <a:ext cx="5486400" cy="1097280"/>
          </a:xfrm>
          <a:prstGeom prst="rect">
            <a:avLst/>
          </a:prstGeom>
          <a:noFill/>
        </p:spPr>
        <p:txBody>
          <a:bodyPr wrap="square" lIns="18288" rIns="18288" tIns="18288" bIns="18288" anchor="t">
            <a:noAutofit/>
          </a:bodyPr>
          <a:lstStyle/>
          <a:p>
            <a:pPr algn="l">
              <a:lnSpc>
                <a:spcPct val="115000"/>
              </a:lnSpc>
            </a:pPr>
            <a:r>
              <a:rPr sz="1600" b="0" i="0">
                <a:solidFill>
                  <a:srgbClr val="EDE6DA"/>
                </a:solidFill>
                <a:latin typeface="Inter"/>
              </a:rPr>
              <a:t>Sign up, go live, make it look like your studio, and post your flash and shop-floor videos. Every screen in this guide is from a real demo shop we built.</a:t>
            </a:r>
          </a:p>
        </p:txBody>
      </p:sp>
      <p:sp>
        <p:nvSpPr>
          <p:cNvPr id="11" name="Rounded Rectangle 10"/>
          <p:cNvSpPr/>
          <p:nvPr/>
        </p:nvSpPr>
        <p:spPr>
          <a:xfrm>
            <a:off x="731520" y="5349240"/>
            <a:ext cx="5120640" cy="566928"/>
          </a:xfrm>
          <a:prstGeom prst="roundRect">
            <a:avLst>
              <a:gd name="adj" fmla="val 50000"/>
            </a:avLst>
          </a:prstGeom>
          <a:solidFill>
            <a:srgbClr val="1A1210"/>
          </a:solid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globe_EAB308_2.0.png"/>
          <p:cNvPicPr>
            <a:picLocks noChangeAspect="1"/>
          </p:cNvPicPr>
          <p:nvPr/>
        </p:nvPicPr>
        <p:blipFill>
          <a:blip r:embed="rId3"/>
          <a:stretch>
            <a:fillRect/>
          </a:stretch>
        </p:blipFill>
        <p:spPr>
          <a:xfrm>
            <a:off x="896112" y="5477256"/>
            <a:ext cx="310896" cy="310896"/>
          </a:xfrm>
          <a:prstGeom prst="rect">
            <a:avLst/>
          </a:prstGeom>
        </p:spPr>
      </p:pic>
      <p:sp>
        <p:nvSpPr>
          <p:cNvPr id="13" name="TextBox 12"/>
          <p:cNvSpPr txBox="1"/>
          <p:nvPr/>
        </p:nvSpPr>
        <p:spPr>
          <a:xfrm>
            <a:off x="1298448" y="5349240"/>
            <a:ext cx="4572000" cy="566928"/>
          </a:xfrm>
          <a:prstGeom prst="rect">
            <a:avLst/>
          </a:prstGeom>
          <a:noFill/>
        </p:spPr>
        <p:txBody>
          <a:bodyPr wrap="square" lIns="18288" rIns="18288" tIns="18288" bIns="18288" anchor="ctr">
            <a:noAutofit/>
          </a:bodyPr>
          <a:lstStyle/>
          <a:p>
            <a:pPr algn="l">
              <a:lnSpc>
                <a:spcPct val="110000"/>
              </a:lnSpc>
            </a:pPr>
            <a:r>
              <a:rPr sz="1300" b="1" i="0">
                <a:solidFill>
                  <a:srgbClr val="EAB308"/>
                </a:solidFill>
                <a:latin typeface="Inter"/>
              </a:rPr>
              <a:t>Live demo  </a:t>
            </a:r>
            <a:r>
              <a:rPr sz="1300" b="0" i="0">
                <a:solidFill>
                  <a:srgbClr val="F5E6C8"/>
                </a:solidFill>
                <a:latin typeface="Inter"/>
              </a:rPr>
              <a:t>thetattoo.monster/s/tattoo-monster-demo/</a:t>
            </a:r>
          </a:p>
        </p:txBody>
      </p:sp>
      <p:sp>
        <p:nvSpPr>
          <p:cNvPr id="14" name="TextBox 13"/>
          <p:cNvSpPr txBox="1"/>
          <p:nvPr/>
        </p:nvSpPr>
        <p:spPr>
          <a:xfrm>
            <a:off x="731520" y="6172200"/>
            <a:ext cx="5486400" cy="274320"/>
          </a:xfrm>
          <a:prstGeom prst="rect">
            <a:avLst/>
          </a:prstGeom>
          <a:noFill/>
        </p:spPr>
        <p:txBody>
          <a:bodyPr wrap="square" lIns="18288" rIns="18288" tIns="18288" bIns="18288" anchor="t">
            <a:noAutofit/>
          </a:bodyPr>
          <a:lstStyle/>
          <a:p>
            <a:pPr algn="l">
              <a:lnSpc>
                <a:spcPct val="110000"/>
              </a:lnSpc>
            </a:pPr>
            <a:r>
              <a:rPr sz="1100" b="0" i="0">
                <a:solidFill>
                  <a:srgbClr val="8C8279"/>
                </a:solidFill>
                <a:latin typeface="Inter"/>
              </a:rPr>
              <a:t>Prepared by RegisterMySite  ·  registermysite.com</a:t>
            </a:r>
          </a:p>
        </p:txBody>
      </p:sp>
      <p:sp>
        <p:nvSpPr>
          <p:cNvPr id="15" name="Rectangle 14"/>
          <p:cNvSpPr/>
          <p:nvPr/>
        </p:nvSpPr>
        <p:spPr>
          <a:xfrm rot="240000">
            <a:off x="6903720" y="1097280"/>
            <a:ext cx="4754880" cy="2971800"/>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6684264" y="923544"/>
            <a:ext cx="5010912" cy="3159252"/>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f01_live_top_28740a5e.png"/>
          <p:cNvPicPr>
            <a:picLocks noChangeAspect="1"/>
          </p:cNvPicPr>
          <p:nvPr/>
        </p:nvPicPr>
        <p:blipFill>
          <a:blip r:embed="rId4"/>
          <a:stretch>
            <a:fillRect/>
          </a:stretch>
        </p:blipFill>
        <p:spPr>
          <a:xfrm>
            <a:off x="6720840" y="960120"/>
            <a:ext cx="4937760" cy="3086100"/>
          </a:xfrm>
          <a:prstGeom prst="rect">
            <a:avLst/>
          </a:prstGeom>
        </p:spPr>
      </p:pic>
      <p:pic>
        <p:nvPicPr>
          <p:cNvPr id="18" name="Picture 17" descr="anchor_EAB308_1.6.png"/>
          <p:cNvPicPr>
            <a:picLocks noChangeAspect="1"/>
          </p:cNvPicPr>
          <p:nvPr/>
        </p:nvPicPr>
        <p:blipFill>
          <a:blip r:embed="rId5"/>
          <a:stretch>
            <a:fillRect/>
          </a:stretch>
        </p:blipFill>
        <p:spPr>
          <a:xfrm rot="20880000">
            <a:off x="6400800" y="4343400"/>
            <a:ext cx="731520" cy="731520"/>
          </a:xfrm>
          <a:prstGeom prst="rect">
            <a:avLst/>
          </a:prstGeom>
        </p:spPr>
      </p:pic>
      <p:pic>
        <p:nvPicPr>
          <p:cNvPr id="19" name="Picture 18" descr="skull_F5E6C8_1.6.png"/>
          <p:cNvPicPr>
            <a:picLocks noChangeAspect="1"/>
          </p:cNvPicPr>
          <p:nvPr/>
        </p:nvPicPr>
        <p:blipFill>
          <a:blip r:embed="rId6"/>
          <a:stretch>
            <a:fillRect/>
          </a:stretch>
        </p:blipFill>
        <p:spPr>
          <a:xfrm rot="600000">
            <a:off x="11109960" y="4160520"/>
            <a:ext cx="548640" cy="548640"/>
          </a:xfrm>
          <a:prstGeom prst="rect">
            <a:avLst/>
          </a:prstGeom>
        </p:spPr>
      </p:pic>
      <p:pic>
        <p:nvPicPr>
          <p:cNvPr id="20" name="Picture 19" descr="flame_E11D48_1.6.png"/>
          <p:cNvPicPr>
            <a:picLocks noChangeAspect="1"/>
          </p:cNvPicPr>
          <p:nvPr/>
        </p:nvPicPr>
        <p:blipFill>
          <a:blip r:embed="rId7"/>
          <a:stretch>
            <a:fillRect/>
          </a:stretch>
        </p:blipFill>
        <p:spPr>
          <a:xfrm rot="480000">
            <a:off x="7589520" y="4846320"/>
            <a:ext cx="457200" cy="457200"/>
          </a:xfrm>
          <a:prstGeom prst="rect">
            <a:avLst/>
          </a:prstGeom>
        </p:spPr>
      </p:pic>
      <p:pic>
        <p:nvPicPr>
          <p:cNvPr id="21" name="Picture 20" descr="swords_F5E6C8_1.6.png"/>
          <p:cNvPicPr>
            <a:picLocks noChangeAspect="1"/>
          </p:cNvPicPr>
          <p:nvPr/>
        </p:nvPicPr>
        <p:blipFill>
          <a:blip r:embed="rId8"/>
          <a:stretch>
            <a:fillRect/>
          </a:stretch>
        </p:blipFill>
        <p:spPr>
          <a:xfrm rot="21240000">
            <a:off x="8549640" y="4617720"/>
            <a:ext cx="566928" cy="566928"/>
          </a:xfrm>
          <a:prstGeom prst="rect">
            <a:avLst/>
          </a:prstGeom>
        </p:spPr>
      </p:pic>
      <p:pic>
        <p:nvPicPr>
          <p:cNvPr id="22" name="Picture 21" descr="heart_E11D48_1.6.png"/>
          <p:cNvPicPr>
            <a:picLocks noChangeAspect="1"/>
          </p:cNvPicPr>
          <p:nvPr/>
        </p:nvPicPr>
        <p:blipFill>
          <a:blip r:embed="rId9"/>
          <a:stretch>
            <a:fillRect/>
          </a:stretch>
        </p:blipFill>
        <p:spPr>
          <a:xfrm rot="720000">
            <a:off x="9646920" y="4892040"/>
            <a:ext cx="457200" cy="457200"/>
          </a:xfrm>
          <a:prstGeom prst="rect">
            <a:avLst/>
          </a:prstGeom>
        </p:spPr>
      </p:pic>
      <p:pic>
        <p:nvPicPr>
          <p:cNvPr id="23" name="Picture 22" descr="crown_EAB308_1.6.png"/>
          <p:cNvPicPr>
            <a:picLocks noChangeAspect="1"/>
          </p:cNvPicPr>
          <p:nvPr/>
        </p:nvPicPr>
        <p:blipFill>
          <a:blip r:embed="rId10"/>
          <a:stretch>
            <a:fillRect/>
          </a:stretch>
        </p:blipFill>
        <p:spPr>
          <a:xfrm rot="21120000">
            <a:off x="10424160" y="4709160"/>
            <a:ext cx="530352" cy="530352"/>
          </a:xfrm>
          <a:prstGeom prst="rect">
            <a:avLst/>
          </a:prstGeom>
        </p:spPr>
      </p:pic>
      <p:sp>
        <p:nvSpPr>
          <p:cNvPr id="24" name="TextBox 23"/>
          <p:cNvSpPr txBox="1"/>
          <p:nvPr/>
        </p:nvSpPr>
        <p:spPr>
          <a:xfrm>
            <a:off x="6720840" y="5532120"/>
            <a:ext cx="4937760" cy="457200"/>
          </a:xfrm>
          <a:prstGeom prst="rect">
            <a:avLst/>
          </a:prstGeom>
          <a:noFill/>
        </p:spPr>
        <p:txBody>
          <a:bodyPr wrap="square" lIns="18288" rIns="18288" tIns="18288" bIns="18288" anchor="t">
            <a:noAutofit/>
          </a:bodyPr>
          <a:lstStyle/>
          <a:p>
            <a:pPr algn="ctr">
              <a:lnSpc>
                <a:spcPct val="110000"/>
              </a:lnSpc>
            </a:pPr>
            <a:r>
              <a:rPr sz="1100" b="0" i="1">
                <a:solidFill>
                  <a:srgbClr val="8C8279"/>
                </a:solidFill>
                <a:latin typeface="Inter"/>
              </a:rPr>
              <a:t>The finished demo shop: “Midnight Anchor Tattoo (Demo)”, a fictional artist.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anchor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WHAT IT IS</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A SHOP PAGE BUILT FOR TATTOO ARTISTS</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2</a:t>
            </a:r>
          </a:p>
        </p:txBody>
      </p:sp>
      <p:sp>
        <p:nvSpPr>
          <p:cNvPr id="13" name="Rectangle 12"/>
          <p:cNvSpPr/>
          <p:nvPr/>
        </p:nvSpPr>
        <p:spPr>
          <a:xfrm>
            <a:off x="822960" y="1874519"/>
            <a:ext cx="5120640" cy="2880359"/>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694944" y="1746504"/>
            <a:ext cx="5193792" cy="2953511"/>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a01_home_eb0e6146.png"/>
          <p:cNvPicPr>
            <a:picLocks noChangeAspect="1"/>
          </p:cNvPicPr>
          <p:nvPr/>
        </p:nvPicPr>
        <p:blipFill>
          <a:blip r:embed="rId4"/>
          <a:stretch>
            <a:fillRect/>
          </a:stretch>
        </p:blipFill>
        <p:spPr>
          <a:xfrm>
            <a:off x="731520" y="1783080"/>
            <a:ext cx="5120640" cy="2880360"/>
          </a:xfrm>
          <a:prstGeom prst="rect">
            <a:avLst/>
          </a:prstGeom>
        </p:spPr>
      </p:pic>
      <p:sp>
        <p:nvSpPr>
          <p:cNvPr id="16" name="TextBox 15"/>
          <p:cNvSpPr txBox="1"/>
          <p:nvPr/>
        </p:nvSpPr>
        <p:spPr>
          <a:xfrm>
            <a:off x="731520" y="4892040"/>
            <a:ext cx="5120640" cy="822960"/>
          </a:xfrm>
          <a:prstGeom prst="rect">
            <a:avLst/>
          </a:prstGeom>
          <a:noFill/>
        </p:spPr>
        <p:txBody>
          <a:bodyPr wrap="square" lIns="18288" rIns="18288" tIns="18288" bIns="18288" anchor="t">
            <a:noAutofit/>
          </a:bodyPr>
          <a:lstStyle/>
          <a:p>
            <a:pPr algn="l">
              <a:lnSpc>
                <a:spcPct val="110000"/>
              </a:lnSpc>
            </a:pPr>
            <a:r>
              <a:rPr sz="1150" b="0" i="1">
                <a:solidFill>
                  <a:srgbClr val="8C8279"/>
                </a:solidFill>
                <a:latin typeface="Inter"/>
              </a:rPr>
              <a:t>The thetattoo.monster homepage. Its own headline: “Your shop. Live from the chair.”</a:t>
            </a:r>
          </a:p>
        </p:txBody>
      </p:sp>
      <p:sp>
        <p:nvSpPr>
          <p:cNvPr id="17" name="Oval 16"/>
          <p:cNvSpPr/>
          <p:nvPr/>
        </p:nvSpPr>
        <p:spPr>
          <a:xfrm>
            <a:off x="6355080" y="1783080"/>
            <a:ext cx="658368" cy="658368"/>
          </a:xfrm>
          <a:prstGeom prst="ellipse">
            <a:avLst/>
          </a:prstGeom>
          <a:solidFill>
            <a:srgbClr val="342809"/>
          </a:solidFill>
          <a:ln w="12700">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globe_EAB308_2.0.png"/>
          <p:cNvPicPr>
            <a:picLocks noChangeAspect="1"/>
          </p:cNvPicPr>
          <p:nvPr/>
        </p:nvPicPr>
        <p:blipFill>
          <a:blip r:embed="rId5"/>
          <a:stretch>
            <a:fillRect/>
          </a:stretch>
        </p:blipFill>
        <p:spPr>
          <a:xfrm>
            <a:off x="6499920" y="1927920"/>
            <a:ext cx="368686" cy="368686"/>
          </a:xfrm>
          <a:prstGeom prst="rect">
            <a:avLst/>
          </a:prstGeom>
        </p:spPr>
      </p:pic>
      <p:sp>
        <p:nvSpPr>
          <p:cNvPr id="19" name="TextBox 18"/>
          <p:cNvSpPr txBox="1"/>
          <p:nvPr/>
        </p:nvSpPr>
        <p:spPr>
          <a:xfrm>
            <a:off x="7178040" y="1764792"/>
            <a:ext cx="4480560" cy="960120"/>
          </a:xfrm>
          <a:prstGeom prst="rect">
            <a:avLst/>
          </a:prstGeom>
          <a:noFill/>
        </p:spPr>
        <p:txBody>
          <a:bodyPr wrap="square" lIns="18288" rIns="18288" tIns="18288" bIns="18288" anchor="t">
            <a:noAutofit/>
          </a:bodyPr>
          <a:lstStyle/>
          <a:p>
            <a:pPr algn="l">
              <a:lnSpc>
                <a:spcPct val="105000"/>
              </a:lnSpc>
            </a:pPr>
            <a:r>
              <a:rPr sz="1700" b="1" i="0">
                <a:solidFill>
                  <a:srgbClr val="F5E6C8"/>
                </a:solidFill>
                <a:latin typeface="Inter"/>
              </a:rPr>
              <a:t>Your own web address</a:t>
            </a:r>
          </a:p>
          <a:p>
            <a:pPr algn="l">
              <a:lnSpc>
                <a:spcPct val="105000"/>
              </a:lnSpc>
            </a:pPr>
            <a:r>
              <a:rPr sz="1300" b="0" i="0">
                <a:solidFill>
                  <a:srgbClr val="BFB5A8"/>
                </a:solidFill>
                <a:latin typeface="Inter"/>
              </a:rPr>
              <a:t>thetattoo.monster/s/your-name, live the minute you launch.</a:t>
            </a:r>
          </a:p>
        </p:txBody>
      </p:sp>
      <p:sp>
        <p:nvSpPr>
          <p:cNvPr id="20" name="Oval 19"/>
          <p:cNvSpPr/>
          <p:nvPr/>
        </p:nvSpPr>
        <p:spPr>
          <a:xfrm>
            <a:off x="6355080" y="2807208"/>
            <a:ext cx="658368" cy="658368"/>
          </a:xfrm>
          <a:prstGeom prst="ellipse">
            <a:avLst/>
          </a:prstGeom>
          <a:solidFill>
            <a:srgbClr val="371D1F"/>
          </a:solidFill>
          <a:ln w="12700">
            <a:solidFill>
              <a:srgbClr val="9B485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Picture 20" descr="images_FB7185_2.0.png"/>
          <p:cNvPicPr>
            <a:picLocks noChangeAspect="1"/>
          </p:cNvPicPr>
          <p:nvPr/>
        </p:nvPicPr>
        <p:blipFill>
          <a:blip r:embed="rId6"/>
          <a:stretch>
            <a:fillRect/>
          </a:stretch>
        </p:blipFill>
        <p:spPr>
          <a:xfrm>
            <a:off x="6499920" y="2952048"/>
            <a:ext cx="368686" cy="368686"/>
          </a:xfrm>
          <a:prstGeom prst="rect">
            <a:avLst/>
          </a:prstGeom>
        </p:spPr>
      </p:pic>
      <p:sp>
        <p:nvSpPr>
          <p:cNvPr id="22" name="TextBox 21"/>
          <p:cNvSpPr txBox="1"/>
          <p:nvPr/>
        </p:nvSpPr>
        <p:spPr>
          <a:xfrm>
            <a:off x="7178040" y="2788920"/>
            <a:ext cx="4480560" cy="960120"/>
          </a:xfrm>
          <a:prstGeom prst="rect">
            <a:avLst/>
          </a:prstGeom>
          <a:noFill/>
        </p:spPr>
        <p:txBody>
          <a:bodyPr wrap="square" lIns="18288" rIns="18288" tIns="18288" bIns="18288" anchor="t">
            <a:noAutofit/>
          </a:bodyPr>
          <a:lstStyle/>
          <a:p>
            <a:pPr algn="l">
              <a:lnSpc>
                <a:spcPct val="105000"/>
              </a:lnSpc>
            </a:pPr>
            <a:r>
              <a:rPr sz="1700" b="1" i="0">
                <a:solidFill>
                  <a:srgbClr val="F5E6C8"/>
                </a:solidFill>
                <a:latin typeface="Inter"/>
              </a:rPr>
              <a:t>Feed for photos &amp; videos</a:t>
            </a:r>
          </a:p>
          <a:p>
            <a:pPr algn="l">
              <a:lnSpc>
                <a:spcPct val="105000"/>
              </a:lnSpc>
            </a:pPr>
            <a:r>
              <a:rPr sz="1300" b="0" i="0">
                <a:solidFill>
                  <a:srgbClr val="BFB5A8"/>
                </a:solidFill>
                <a:latin typeface="Inter"/>
              </a:rPr>
              <a:t>Post flash, healed pieces and clips. Mark each one Free or VIP.</a:t>
            </a:r>
          </a:p>
        </p:txBody>
      </p:sp>
      <p:sp>
        <p:nvSpPr>
          <p:cNvPr id="23" name="Oval 22"/>
          <p:cNvSpPr/>
          <p:nvPr/>
        </p:nvSpPr>
        <p:spPr>
          <a:xfrm>
            <a:off x="6355080" y="3831336"/>
            <a:ext cx="658368" cy="658368"/>
          </a:xfrm>
          <a:prstGeom prst="ellipse">
            <a:avLst/>
          </a:prstGeom>
          <a:solidFill>
            <a:srgbClr val="122E2A"/>
          </a:solidFill>
          <a:ln w="12700">
            <a:solidFill>
              <a:srgbClr val="20837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tv_2DD4BF_2.0.png"/>
          <p:cNvPicPr>
            <a:picLocks noChangeAspect="1"/>
          </p:cNvPicPr>
          <p:nvPr/>
        </p:nvPicPr>
        <p:blipFill>
          <a:blip r:embed="rId7"/>
          <a:stretch>
            <a:fillRect/>
          </a:stretch>
        </p:blipFill>
        <p:spPr>
          <a:xfrm>
            <a:off x="6499920" y="3976176"/>
            <a:ext cx="368686" cy="368686"/>
          </a:xfrm>
          <a:prstGeom prst="rect">
            <a:avLst/>
          </a:prstGeom>
        </p:spPr>
      </p:pic>
      <p:sp>
        <p:nvSpPr>
          <p:cNvPr id="25" name="TextBox 24"/>
          <p:cNvSpPr txBox="1"/>
          <p:nvPr/>
        </p:nvSpPr>
        <p:spPr>
          <a:xfrm>
            <a:off x="7178040" y="3813048"/>
            <a:ext cx="4480560" cy="960120"/>
          </a:xfrm>
          <a:prstGeom prst="rect">
            <a:avLst/>
          </a:prstGeom>
          <a:noFill/>
        </p:spPr>
        <p:txBody>
          <a:bodyPr wrap="square" lIns="18288" rIns="18288" tIns="18288" bIns="18288" anchor="t">
            <a:noAutofit/>
          </a:bodyPr>
          <a:lstStyle/>
          <a:p>
            <a:pPr algn="l">
              <a:lnSpc>
                <a:spcPct val="105000"/>
              </a:lnSpc>
            </a:pPr>
            <a:r>
              <a:rPr sz="1700" b="1" i="0">
                <a:solidFill>
                  <a:srgbClr val="F5E6C8"/>
                </a:solidFill>
                <a:latin typeface="Inter"/>
              </a:rPr>
              <a:t>Lounge &amp; Live Shop</a:t>
            </a:r>
          </a:p>
          <a:p>
            <a:pPr algn="l">
              <a:lnSpc>
                <a:spcPct val="105000"/>
              </a:lnSpc>
            </a:pPr>
            <a:r>
              <a:rPr sz="1300" b="0" i="0">
                <a:solidFill>
                  <a:srgbClr val="BFB5A8"/>
                </a:solidFill>
                <a:latin typeface="Inter"/>
              </a:rPr>
              <a:t>Put a video on the “shop floor” screen, or go live from the chair.</a:t>
            </a:r>
          </a:p>
        </p:txBody>
      </p:sp>
      <p:sp>
        <p:nvSpPr>
          <p:cNvPr id="26" name="Oval 25"/>
          <p:cNvSpPr/>
          <p:nvPr/>
        </p:nvSpPr>
        <p:spPr>
          <a:xfrm>
            <a:off x="6355080" y="4855464"/>
            <a:ext cx="658368" cy="658368"/>
          </a:xfrm>
          <a:prstGeom prst="ellipse">
            <a:avLst/>
          </a:prstGeom>
          <a:solidFill>
            <a:srgbClr val="342809"/>
          </a:solidFill>
          <a:ln w="12700">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palette_EAB308_2.0.png"/>
          <p:cNvPicPr>
            <a:picLocks noChangeAspect="1"/>
          </p:cNvPicPr>
          <p:nvPr/>
        </p:nvPicPr>
        <p:blipFill>
          <a:blip r:embed="rId8"/>
          <a:stretch>
            <a:fillRect/>
          </a:stretch>
        </p:blipFill>
        <p:spPr>
          <a:xfrm>
            <a:off x="6499920" y="5000304"/>
            <a:ext cx="368686" cy="368686"/>
          </a:xfrm>
          <a:prstGeom prst="rect">
            <a:avLst/>
          </a:prstGeom>
        </p:spPr>
      </p:pic>
      <p:sp>
        <p:nvSpPr>
          <p:cNvPr id="28" name="TextBox 27"/>
          <p:cNvSpPr txBox="1"/>
          <p:nvPr/>
        </p:nvSpPr>
        <p:spPr>
          <a:xfrm>
            <a:off x="7178040" y="4837176"/>
            <a:ext cx="4480560" cy="960120"/>
          </a:xfrm>
          <a:prstGeom prst="rect">
            <a:avLst/>
          </a:prstGeom>
          <a:noFill/>
        </p:spPr>
        <p:txBody>
          <a:bodyPr wrap="square" lIns="18288" rIns="18288" tIns="18288" bIns="18288" anchor="t">
            <a:noAutofit/>
          </a:bodyPr>
          <a:lstStyle/>
          <a:p>
            <a:pPr algn="l">
              <a:lnSpc>
                <a:spcPct val="105000"/>
              </a:lnSpc>
            </a:pPr>
            <a:r>
              <a:rPr sz="1700" b="1" i="0">
                <a:solidFill>
                  <a:srgbClr val="F5E6C8"/>
                </a:solidFill>
                <a:latin typeface="Inter"/>
              </a:rPr>
              <a:t>Your look</a:t>
            </a:r>
          </a:p>
          <a:p>
            <a:pPr algn="l">
              <a:lnSpc>
                <a:spcPct val="105000"/>
              </a:lnSpc>
            </a:pPr>
            <a:r>
              <a:rPr sz="1300" b="0" i="0">
                <a:solidFill>
                  <a:srgbClr val="BFB5A8"/>
                </a:solidFill>
                <a:latin typeface="Inter"/>
              </a:rPr>
              <a:t>Pick colours and a font, and add a banner and photos. No coding.</a:t>
            </a:r>
          </a:p>
        </p:txBody>
      </p:sp>
      <p:sp>
        <p:nvSpPr>
          <p:cNvPr id="29" name="TextBox 28"/>
          <p:cNvSpPr txBox="1"/>
          <p:nvPr/>
        </p:nvSpPr>
        <p:spPr>
          <a:xfrm>
            <a:off x="6355080" y="5897880"/>
            <a:ext cx="5303520" cy="365760"/>
          </a:xfrm>
          <a:prstGeom prst="rect">
            <a:avLst/>
          </a:prstGeom>
          <a:noFill/>
        </p:spPr>
        <p:txBody>
          <a:bodyPr wrap="square" lIns="18288" rIns="18288" tIns="18288" bIns="18288" anchor="t">
            <a:noAutofit/>
          </a:bodyPr>
          <a:lstStyle/>
          <a:p>
            <a:pPr algn="l">
              <a:lnSpc>
                <a:spcPct val="110000"/>
              </a:lnSpc>
            </a:pPr>
            <a:r>
              <a:rPr sz="1000" b="0" i="1">
                <a:solidFill>
                  <a:srgbClr val="8C8279"/>
                </a:solidFill>
                <a:latin typeface="Inter"/>
              </a:rPr>
              <a:t>Feature list from the site’s own Instructions page (thetattoo.monster/instructions).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compass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THE JOURNEY</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SEVEN STEPS FROM SIGN-UP TO YOUR FIRST POST</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3</a:t>
            </a:r>
          </a:p>
        </p:txBody>
      </p:sp>
      <p:sp>
        <p:nvSpPr>
          <p:cNvPr id="13" name="Rectangle 12"/>
          <p:cNvSpPr/>
          <p:nvPr/>
        </p:nvSpPr>
        <p:spPr>
          <a:xfrm rot="21480000">
            <a:off x="795528" y="2039112"/>
            <a:ext cx="1481328" cy="3017520"/>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rot="21480000">
            <a:off x="731520" y="1965960"/>
            <a:ext cx="1481328" cy="3017520"/>
          </a:xfrm>
          <a:prstGeom prst="rect">
            <a:avLst/>
          </a:prstGeom>
          <a:solidFill>
            <a:srgbClr val="F7EEDC"/>
          </a:solidFill>
          <a:ln w="19050">
            <a:solidFill>
              <a:srgbClr val="1C141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rot="21480000">
            <a:off x="731520" y="2093976"/>
            <a:ext cx="1481328" cy="457200"/>
          </a:xfrm>
          <a:prstGeom prst="rect">
            <a:avLst/>
          </a:prstGeom>
          <a:noFill/>
        </p:spPr>
        <p:txBody>
          <a:bodyPr wrap="square" lIns="18288" rIns="18288" tIns="18288" bIns="18288" anchor="t">
            <a:noAutofit/>
          </a:bodyPr>
          <a:lstStyle/>
          <a:p>
            <a:pPr algn="ctr">
              <a:lnSpc>
                <a:spcPct val="110000"/>
              </a:lnSpc>
            </a:pPr>
            <a:r>
              <a:rPr sz="2600" b="1" i="0">
                <a:solidFill>
                  <a:srgbClr val="E11D48"/>
                </a:solidFill>
                <a:latin typeface="Oswald"/>
              </a:rPr>
              <a:t>01</a:t>
            </a:r>
          </a:p>
        </p:txBody>
      </p:sp>
      <p:pic>
        <p:nvPicPr>
          <p:cNvPr id="16" name="Picture 15" descr="rocket_1C1412_1.8.png"/>
          <p:cNvPicPr>
            <a:picLocks noChangeAspect="1"/>
          </p:cNvPicPr>
          <p:nvPr/>
        </p:nvPicPr>
        <p:blipFill>
          <a:blip r:embed="rId4"/>
          <a:stretch>
            <a:fillRect/>
          </a:stretch>
        </p:blipFill>
        <p:spPr>
          <a:xfrm rot="21480000">
            <a:off x="1143000" y="2679191"/>
            <a:ext cx="658368" cy="658368"/>
          </a:xfrm>
          <a:prstGeom prst="rect">
            <a:avLst/>
          </a:prstGeom>
        </p:spPr>
      </p:pic>
      <p:sp>
        <p:nvSpPr>
          <p:cNvPr id="17" name="TextBox 16"/>
          <p:cNvSpPr txBox="1"/>
          <p:nvPr/>
        </p:nvSpPr>
        <p:spPr>
          <a:xfrm rot="21480000">
            <a:off x="804672" y="3474720"/>
            <a:ext cx="1335024" cy="411480"/>
          </a:xfrm>
          <a:prstGeom prst="rect">
            <a:avLst/>
          </a:prstGeom>
          <a:noFill/>
        </p:spPr>
        <p:txBody>
          <a:bodyPr wrap="square" lIns="18288" rIns="18288" tIns="18288" bIns="18288" anchor="t">
            <a:noAutofit/>
          </a:bodyPr>
          <a:lstStyle/>
          <a:p>
            <a:pPr algn="ctr">
              <a:lnSpc>
                <a:spcPct val="110000"/>
              </a:lnSpc>
            </a:pPr>
            <a:r>
              <a:rPr sz="1700" b="1" i="0">
                <a:solidFill>
                  <a:srgbClr val="1C1412"/>
                </a:solidFill>
                <a:latin typeface="Oswald"/>
              </a:rPr>
              <a:t>LAUNCH</a:t>
            </a:r>
          </a:p>
        </p:txBody>
      </p:sp>
      <p:sp>
        <p:nvSpPr>
          <p:cNvPr id="18" name="TextBox 17"/>
          <p:cNvSpPr txBox="1"/>
          <p:nvPr/>
        </p:nvSpPr>
        <p:spPr>
          <a:xfrm rot="21480000">
            <a:off x="841248" y="3904487"/>
            <a:ext cx="1261872" cy="1005840"/>
          </a:xfrm>
          <a:prstGeom prst="rect">
            <a:avLst/>
          </a:prstGeom>
          <a:noFill/>
        </p:spPr>
        <p:txBody>
          <a:bodyPr wrap="square" lIns="18288" rIns="18288" tIns="18288" bIns="18288" anchor="t">
            <a:noAutofit/>
          </a:bodyPr>
          <a:lstStyle/>
          <a:p>
            <a:pPr algn="ctr">
              <a:lnSpc>
                <a:spcPct val="100000"/>
              </a:lnSpc>
            </a:pPr>
            <a:r>
              <a:rPr sz="1150" b="0" i="0">
                <a:solidFill>
                  <a:srgbClr val="3A2A26"/>
                </a:solidFill>
                <a:latin typeface="Inter"/>
              </a:rPr>
              <a:t>Fill in one form and pick your web address.</a:t>
            </a:r>
          </a:p>
        </p:txBody>
      </p:sp>
      <p:sp>
        <p:nvSpPr>
          <p:cNvPr id="19" name="Rectangle 18"/>
          <p:cNvSpPr/>
          <p:nvPr/>
        </p:nvSpPr>
        <p:spPr>
          <a:xfrm rot="90000">
            <a:off x="2395727" y="2039112"/>
            <a:ext cx="1481328" cy="3017520"/>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rot="90000">
            <a:off x="2331720" y="1965960"/>
            <a:ext cx="1481328" cy="3017520"/>
          </a:xfrm>
          <a:prstGeom prst="rect">
            <a:avLst/>
          </a:prstGeom>
          <a:solidFill>
            <a:srgbClr val="F7EEDC"/>
          </a:solidFill>
          <a:ln w="19050">
            <a:solidFill>
              <a:srgbClr val="1C141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rot="90000">
            <a:off x="2331720" y="2093976"/>
            <a:ext cx="1481328" cy="457200"/>
          </a:xfrm>
          <a:prstGeom prst="rect">
            <a:avLst/>
          </a:prstGeom>
          <a:noFill/>
        </p:spPr>
        <p:txBody>
          <a:bodyPr wrap="square" lIns="18288" rIns="18288" tIns="18288" bIns="18288" anchor="t">
            <a:noAutofit/>
          </a:bodyPr>
          <a:lstStyle/>
          <a:p>
            <a:pPr algn="ctr">
              <a:lnSpc>
                <a:spcPct val="110000"/>
              </a:lnSpc>
            </a:pPr>
            <a:r>
              <a:rPr sz="2600" b="1" i="0">
                <a:solidFill>
                  <a:srgbClr val="E11D48"/>
                </a:solidFill>
                <a:latin typeface="Oswald"/>
              </a:rPr>
              <a:t>02</a:t>
            </a:r>
          </a:p>
        </p:txBody>
      </p:sp>
      <p:pic>
        <p:nvPicPr>
          <p:cNvPr id="22" name="Picture 21" descr="log-in_1C1412_1.8.png"/>
          <p:cNvPicPr>
            <a:picLocks noChangeAspect="1"/>
          </p:cNvPicPr>
          <p:nvPr/>
        </p:nvPicPr>
        <p:blipFill>
          <a:blip r:embed="rId5"/>
          <a:stretch>
            <a:fillRect/>
          </a:stretch>
        </p:blipFill>
        <p:spPr>
          <a:xfrm rot="90000">
            <a:off x="2743200" y="2679191"/>
            <a:ext cx="658368" cy="658368"/>
          </a:xfrm>
          <a:prstGeom prst="rect">
            <a:avLst/>
          </a:prstGeom>
        </p:spPr>
      </p:pic>
      <p:sp>
        <p:nvSpPr>
          <p:cNvPr id="23" name="TextBox 22"/>
          <p:cNvSpPr txBox="1"/>
          <p:nvPr/>
        </p:nvSpPr>
        <p:spPr>
          <a:xfrm rot="90000">
            <a:off x="2404872" y="3474720"/>
            <a:ext cx="1335024" cy="411480"/>
          </a:xfrm>
          <a:prstGeom prst="rect">
            <a:avLst/>
          </a:prstGeom>
          <a:noFill/>
        </p:spPr>
        <p:txBody>
          <a:bodyPr wrap="square" lIns="18288" rIns="18288" tIns="18288" bIns="18288" anchor="t">
            <a:noAutofit/>
          </a:bodyPr>
          <a:lstStyle/>
          <a:p>
            <a:pPr algn="ctr">
              <a:lnSpc>
                <a:spcPct val="110000"/>
              </a:lnSpc>
            </a:pPr>
            <a:r>
              <a:rPr sz="1700" b="1" i="0">
                <a:solidFill>
                  <a:srgbClr val="1C1412"/>
                </a:solidFill>
                <a:latin typeface="Oswald"/>
              </a:rPr>
              <a:t>SIGN IN</a:t>
            </a:r>
          </a:p>
        </p:txBody>
      </p:sp>
      <p:sp>
        <p:nvSpPr>
          <p:cNvPr id="24" name="TextBox 23"/>
          <p:cNvSpPr txBox="1"/>
          <p:nvPr/>
        </p:nvSpPr>
        <p:spPr>
          <a:xfrm rot="90000">
            <a:off x="2441448" y="3904487"/>
            <a:ext cx="1261872" cy="1005840"/>
          </a:xfrm>
          <a:prstGeom prst="rect">
            <a:avLst/>
          </a:prstGeom>
          <a:noFill/>
        </p:spPr>
        <p:txBody>
          <a:bodyPr wrap="square" lIns="18288" rIns="18288" tIns="18288" bIns="18288" anchor="t">
            <a:noAutofit/>
          </a:bodyPr>
          <a:lstStyle/>
          <a:p>
            <a:pPr algn="ctr">
              <a:lnSpc>
                <a:spcPct val="100000"/>
              </a:lnSpc>
            </a:pPr>
            <a:r>
              <a:rPr sz="1150" b="0" i="0">
                <a:solidFill>
                  <a:srgbClr val="3A2A26"/>
                </a:solidFill>
                <a:latin typeface="Inter"/>
              </a:rPr>
              <a:t>Use the username and temporary password.</a:t>
            </a:r>
          </a:p>
        </p:txBody>
      </p:sp>
      <p:sp>
        <p:nvSpPr>
          <p:cNvPr id="25" name="Rectangle 24"/>
          <p:cNvSpPr/>
          <p:nvPr/>
        </p:nvSpPr>
        <p:spPr>
          <a:xfrm rot="21540000">
            <a:off x="3995928" y="2039112"/>
            <a:ext cx="1481328" cy="3017520"/>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rot="21540000">
            <a:off x="3931920" y="1965960"/>
            <a:ext cx="1481328" cy="3017520"/>
          </a:xfrm>
          <a:prstGeom prst="rect">
            <a:avLst/>
          </a:prstGeom>
          <a:solidFill>
            <a:srgbClr val="F7EEDC"/>
          </a:solidFill>
          <a:ln w="19050">
            <a:solidFill>
              <a:srgbClr val="1C141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rot="21540000">
            <a:off x="3931920" y="2093976"/>
            <a:ext cx="1481328" cy="457200"/>
          </a:xfrm>
          <a:prstGeom prst="rect">
            <a:avLst/>
          </a:prstGeom>
          <a:noFill/>
        </p:spPr>
        <p:txBody>
          <a:bodyPr wrap="square" lIns="18288" rIns="18288" tIns="18288" bIns="18288" anchor="t">
            <a:noAutofit/>
          </a:bodyPr>
          <a:lstStyle/>
          <a:p>
            <a:pPr algn="ctr">
              <a:lnSpc>
                <a:spcPct val="110000"/>
              </a:lnSpc>
            </a:pPr>
            <a:r>
              <a:rPr sz="2600" b="1" i="0">
                <a:solidFill>
                  <a:srgbClr val="E11D48"/>
                </a:solidFill>
                <a:latin typeface="Oswald"/>
              </a:rPr>
              <a:t>03</a:t>
            </a:r>
          </a:p>
        </p:txBody>
      </p:sp>
      <p:pic>
        <p:nvPicPr>
          <p:cNvPr id="28" name="Picture 27" descr="key-round_1C1412_1.8.png"/>
          <p:cNvPicPr>
            <a:picLocks noChangeAspect="1"/>
          </p:cNvPicPr>
          <p:nvPr/>
        </p:nvPicPr>
        <p:blipFill>
          <a:blip r:embed="rId6"/>
          <a:stretch>
            <a:fillRect/>
          </a:stretch>
        </p:blipFill>
        <p:spPr>
          <a:xfrm rot="21540000">
            <a:off x="4343399" y="2679191"/>
            <a:ext cx="658368" cy="658368"/>
          </a:xfrm>
          <a:prstGeom prst="rect">
            <a:avLst/>
          </a:prstGeom>
        </p:spPr>
      </p:pic>
      <p:sp>
        <p:nvSpPr>
          <p:cNvPr id="29" name="TextBox 28"/>
          <p:cNvSpPr txBox="1"/>
          <p:nvPr/>
        </p:nvSpPr>
        <p:spPr>
          <a:xfrm rot="21540000">
            <a:off x="4005072" y="3474720"/>
            <a:ext cx="1335024" cy="411480"/>
          </a:xfrm>
          <a:prstGeom prst="rect">
            <a:avLst/>
          </a:prstGeom>
          <a:noFill/>
        </p:spPr>
        <p:txBody>
          <a:bodyPr wrap="square" lIns="18288" rIns="18288" tIns="18288" bIns="18288" anchor="t">
            <a:noAutofit/>
          </a:bodyPr>
          <a:lstStyle/>
          <a:p>
            <a:pPr algn="ctr">
              <a:lnSpc>
                <a:spcPct val="110000"/>
              </a:lnSpc>
            </a:pPr>
            <a:r>
              <a:rPr sz="1700" b="1" i="0">
                <a:solidFill>
                  <a:srgbClr val="1C1412"/>
                </a:solidFill>
                <a:latin typeface="Oswald"/>
              </a:rPr>
              <a:t>PASSWORD</a:t>
            </a:r>
          </a:p>
        </p:txBody>
      </p:sp>
      <p:sp>
        <p:nvSpPr>
          <p:cNvPr id="30" name="TextBox 29"/>
          <p:cNvSpPr txBox="1"/>
          <p:nvPr/>
        </p:nvSpPr>
        <p:spPr>
          <a:xfrm rot="21540000">
            <a:off x="4041648" y="3904487"/>
            <a:ext cx="1261872" cy="1005840"/>
          </a:xfrm>
          <a:prstGeom prst="rect">
            <a:avLst/>
          </a:prstGeom>
          <a:noFill/>
        </p:spPr>
        <p:txBody>
          <a:bodyPr wrap="square" lIns="18288" rIns="18288" tIns="18288" bIns="18288" anchor="t">
            <a:noAutofit/>
          </a:bodyPr>
          <a:lstStyle/>
          <a:p>
            <a:pPr algn="ctr">
              <a:lnSpc>
                <a:spcPct val="100000"/>
              </a:lnSpc>
            </a:pPr>
            <a:r>
              <a:rPr sz="1150" b="0" i="0">
                <a:solidFill>
                  <a:srgbClr val="3A2A26"/>
                </a:solidFill>
                <a:latin typeface="Inter"/>
              </a:rPr>
              <a:t>Swap the temporary password for your own.</a:t>
            </a:r>
          </a:p>
        </p:txBody>
      </p:sp>
      <p:sp>
        <p:nvSpPr>
          <p:cNvPr id="31" name="Rectangle 30"/>
          <p:cNvSpPr/>
          <p:nvPr/>
        </p:nvSpPr>
        <p:spPr>
          <a:xfrm rot="120000">
            <a:off x="5596128" y="2039112"/>
            <a:ext cx="1481328" cy="3017520"/>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rot="120000">
            <a:off x="5532120" y="1965960"/>
            <a:ext cx="1481328" cy="3017520"/>
          </a:xfrm>
          <a:prstGeom prst="rect">
            <a:avLst/>
          </a:prstGeom>
          <a:solidFill>
            <a:srgbClr val="F7EEDC"/>
          </a:solidFill>
          <a:ln w="19050">
            <a:solidFill>
              <a:srgbClr val="1C141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rot="120000">
            <a:off x="5532120" y="2093976"/>
            <a:ext cx="1481328" cy="457200"/>
          </a:xfrm>
          <a:prstGeom prst="rect">
            <a:avLst/>
          </a:prstGeom>
          <a:noFill/>
        </p:spPr>
        <p:txBody>
          <a:bodyPr wrap="square" lIns="18288" rIns="18288" tIns="18288" bIns="18288" anchor="t">
            <a:noAutofit/>
          </a:bodyPr>
          <a:lstStyle/>
          <a:p>
            <a:pPr algn="ctr">
              <a:lnSpc>
                <a:spcPct val="110000"/>
              </a:lnSpc>
            </a:pPr>
            <a:r>
              <a:rPr sz="2600" b="1" i="0">
                <a:solidFill>
                  <a:srgbClr val="E11D48"/>
                </a:solidFill>
                <a:latin typeface="Oswald"/>
              </a:rPr>
              <a:t>04</a:t>
            </a:r>
          </a:p>
        </p:txBody>
      </p:sp>
      <p:pic>
        <p:nvPicPr>
          <p:cNvPr id="34" name="Picture 33" descr="palette_1C1412_1.8.png"/>
          <p:cNvPicPr>
            <a:picLocks noChangeAspect="1"/>
          </p:cNvPicPr>
          <p:nvPr/>
        </p:nvPicPr>
        <p:blipFill>
          <a:blip r:embed="rId7"/>
          <a:stretch>
            <a:fillRect/>
          </a:stretch>
        </p:blipFill>
        <p:spPr>
          <a:xfrm rot="120000">
            <a:off x="5943599" y="2679191"/>
            <a:ext cx="658368" cy="658368"/>
          </a:xfrm>
          <a:prstGeom prst="rect">
            <a:avLst/>
          </a:prstGeom>
        </p:spPr>
      </p:pic>
      <p:sp>
        <p:nvSpPr>
          <p:cNvPr id="35" name="TextBox 34"/>
          <p:cNvSpPr txBox="1"/>
          <p:nvPr/>
        </p:nvSpPr>
        <p:spPr>
          <a:xfrm rot="120000">
            <a:off x="5605272" y="3474720"/>
            <a:ext cx="1335024" cy="411480"/>
          </a:xfrm>
          <a:prstGeom prst="rect">
            <a:avLst/>
          </a:prstGeom>
          <a:noFill/>
        </p:spPr>
        <p:txBody>
          <a:bodyPr wrap="square" lIns="18288" rIns="18288" tIns="18288" bIns="18288" anchor="t">
            <a:noAutofit/>
          </a:bodyPr>
          <a:lstStyle/>
          <a:p>
            <a:pPr algn="ctr">
              <a:lnSpc>
                <a:spcPct val="110000"/>
              </a:lnSpc>
            </a:pPr>
            <a:r>
              <a:rPr sz="1700" b="1" i="0">
                <a:solidFill>
                  <a:srgbClr val="1C1412"/>
                </a:solidFill>
                <a:latin typeface="Oswald"/>
              </a:rPr>
              <a:t>LOOK</a:t>
            </a:r>
          </a:p>
        </p:txBody>
      </p:sp>
      <p:sp>
        <p:nvSpPr>
          <p:cNvPr id="36" name="TextBox 35"/>
          <p:cNvSpPr txBox="1"/>
          <p:nvPr/>
        </p:nvSpPr>
        <p:spPr>
          <a:xfrm rot="120000">
            <a:off x="5641848" y="3904487"/>
            <a:ext cx="1261872" cy="1005840"/>
          </a:xfrm>
          <a:prstGeom prst="rect">
            <a:avLst/>
          </a:prstGeom>
          <a:noFill/>
        </p:spPr>
        <p:txBody>
          <a:bodyPr wrap="square" lIns="18288" rIns="18288" tIns="18288" bIns="18288" anchor="t">
            <a:noAutofit/>
          </a:bodyPr>
          <a:lstStyle/>
          <a:p>
            <a:pPr algn="ctr">
              <a:lnSpc>
                <a:spcPct val="100000"/>
              </a:lnSpc>
            </a:pPr>
            <a:r>
              <a:rPr sz="1150" b="0" i="0">
                <a:solidFill>
                  <a:srgbClr val="3A2A26"/>
                </a:solidFill>
                <a:latin typeface="Inter"/>
              </a:rPr>
              <a:t>Pick colours and a font, then add a bio.</a:t>
            </a:r>
          </a:p>
        </p:txBody>
      </p:sp>
      <p:sp>
        <p:nvSpPr>
          <p:cNvPr id="37" name="Rectangle 36"/>
          <p:cNvSpPr/>
          <p:nvPr/>
        </p:nvSpPr>
        <p:spPr>
          <a:xfrm rot="21510000">
            <a:off x="7196328" y="2039112"/>
            <a:ext cx="1481328" cy="3017520"/>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ectangle 37"/>
          <p:cNvSpPr/>
          <p:nvPr/>
        </p:nvSpPr>
        <p:spPr>
          <a:xfrm rot="21510000">
            <a:off x="7132320" y="1965960"/>
            <a:ext cx="1481328" cy="3017520"/>
          </a:xfrm>
          <a:prstGeom prst="rect">
            <a:avLst/>
          </a:prstGeom>
          <a:solidFill>
            <a:srgbClr val="F7EEDC"/>
          </a:solidFill>
          <a:ln w="19050">
            <a:solidFill>
              <a:srgbClr val="1C141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rot="21510000">
            <a:off x="7132320" y="2093976"/>
            <a:ext cx="1481328" cy="457200"/>
          </a:xfrm>
          <a:prstGeom prst="rect">
            <a:avLst/>
          </a:prstGeom>
          <a:noFill/>
        </p:spPr>
        <p:txBody>
          <a:bodyPr wrap="square" lIns="18288" rIns="18288" tIns="18288" bIns="18288" anchor="t">
            <a:noAutofit/>
          </a:bodyPr>
          <a:lstStyle/>
          <a:p>
            <a:pPr algn="ctr">
              <a:lnSpc>
                <a:spcPct val="110000"/>
              </a:lnSpc>
            </a:pPr>
            <a:r>
              <a:rPr sz="2600" b="1" i="0">
                <a:solidFill>
                  <a:srgbClr val="E11D48"/>
                </a:solidFill>
                <a:latin typeface="Oswald"/>
              </a:rPr>
              <a:t>05</a:t>
            </a:r>
          </a:p>
        </p:txBody>
      </p:sp>
      <p:pic>
        <p:nvPicPr>
          <p:cNvPr id="40" name="Picture 39" descr="image_1C1412_1.8.png"/>
          <p:cNvPicPr>
            <a:picLocks noChangeAspect="1"/>
          </p:cNvPicPr>
          <p:nvPr/>
        </p:nvPicPr>
        <p:blipFill>
          <a:blip r:embed="rId8"/>
          <a:stretch>
            <a:fillRect/>
          </a:stretch>
        </p:blipFill>
        <p:spPr>
          <a:xfrm rot="21510000">
            <a:off x="7543800" y="2679191"/>
            <a:ext cx="658368" cy="658368"/>
          </a:xfrm>
          <a:prstGeom prst="rect">
            <a:avLst/>
          </a:prstGeom>
        </p:spPr>
      </p:pic>
      <p:sp>
        <p:nvSpPr>
          <p:cNvPr id="41" name="TextBox 40"/>
          <p:cNvSpPr txBox="1"/>
          <p:nvPr/>
        </p:nvSpPr>
        <p:spPr>
          <a:xfrm rot="21510000">
            <a:off x="7205472" y="3474720"/>
            <a:ext cx="1335024" cy="411480"/>
          </a:xfrm>
          <a:prstGeom prst="rect">
            <a:avLst/>
          </a:prstGeom>
          <a:noFill/>
        </p:spPr>
        <p:txBody>
          <a:bodyPr wrap="square" lIns="18288" rIns="18288" tIns="18288" bIns="18288" anchor="t">
            <a:noAutofit/>
          </a:bodyPr>
          <a:lstStyle/>
          <a:p>
            <a:pPr algn="ctr">
              <a:lnSpc>
                <a:spcPct val="110000"/>
              </a:lnSpc>
            </a:pPr>
            <a:r>
              <a:rPr sz="1700" b="1" i="0">
                <a:solidFill>
                  <a:srgbClr val="1C1412"/>
                </a:solidFill>
                <a:latin typeface="Oswald"/>
              </a:rPr>
              <a:t>PHOTOS</a:t>
            </a:r>
          </a:p>
        </p:txBody>
      </p:sp>
      <p:sp>
        <p:nvSpPr>
          <p:cNvPr id="42" name="TextBox 41"/>
          <p:cNvSpPr txBox="1"/>
          <p:nvPr/>
        </p:nvSpPr>
        <p:spPr>
          <a:xfrm rot="21510000">
            <a:off x="7242048" y="3904487"/>
            <a:ext cx="1261872" cy="1005840"/>
          </a:xfrm>
          <a:prstGeom prst="rect">
            <a:avLst/>
          </a:prstGeom>
          <a:noFill/>
        </p:spPr>
        <p:txBody>
          <a:bodyPr wrap="square" lIns="18288" rIns="18288" tIns="18288" bIns="18288" anchor="t">
            <a:noAutofit/>
          </a:bodyPr>
          <a:lstStyle/>
          <a:p>
            <a:pPr algn="ctr">
              <a:lnSpc>
                <a:spcPct val="100000"/>
              </a:lnSpc>
            </a:pPr>
            <a:r>
              <a:rPr sz="1150" b="0" i="0">
                <a:solidFill>
                  <a:srgbClr val="3A2A26"/>
                </a:solidFill>
                <a:latin typeface="Inter"/>
              </a:rPr>
              <a:t>Add a banner, a shop photo and your avatar.</a:t>
            </a:r>
          </a:p>
        </p:txBody>
      </p:sp>
      <p:sp>
        <p:nvSpPr>
          <p:cNvPr id="43" name="Rectangle 42"/>
          <p:cNvSpPr/>
          <p:nvPr/>
        </p:nvSpPr>
        <p:spPr>
          <a:xfrm rot="60000">
            <a:off x="8796528" y="2039112"/>
            <a:ext cx="1481328" cy="3017520"/>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Rectangle 43"/>
          <p:cNvSpPr/>
          <p:nvPr/>
        </p:nvSpPr>
        <p:spPr>
          <a:xfrm rot="60000">
            <a:off x="8732520" y="1965960"/>
            <a:ext cx="1481328" cy="3017520"/>
          </a:xfrm>
          <a:prstGeom prst="rect">
            <a:avLst/>
          </a:prstGeom>
          <a:solidFill>
            <a:srgbClr val="F7EEDC"/>
          </a:solidFill>
          <a:ln w="19050">
            <a:solidFill>
              <a:srgbClr val="1C141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rot="60000">
            <a:off x="8732520" y="2093976"/>
            <a:ext cx="1481328" cy="457200"/>
          </a:xfrm>
          <a:prstGeom prst="rect">
            <a:avLst/>
          </a:prstGeom>
          <a:noFill/>
        </p:spPr>
        <p:txBody>
          <a:bodyPr wrap="square" lIns="18288" rIns="18288" tIns="18288" bIns="18288" anchor="t">
            <a:noAutofit/>
          </a:bodyPr>
          <a:lstStyle/>
          <a:p>
            <a:pPr algn="ctr">
              <a:lnSpc>
                <a:spcPct val="110000"/>
              </a:lnSpc>
            </a:pPr>
            <a:r>
              <a:rPr sz="2600" b="1" i="0">
                <a:solidFill>
                  <a:srgbClr val="E11D48"/>
                </a:solidFill>
                <a:latin typeface="Oswald"/>
              </a:rPr>
              <a:t>06</a:t>
            </a:r>
          </a:p>
        </p:txBody>
      </p:sp>
      <p:pic>
        <p:nvPicPr>
          <p:cNvPr id="46" name="Picture 45" descr="film_1C1412_1.8.png"/>
          <p:cNvPicPr>
            <a:picLocks noChangeAspect="1"/>
          </p:cNvPicPr>
          <p:nvPr/>
        </p:nvPicPr>
        <p:blipFill>
          <a:blip r:embed="rId9"/>
          <a:stretch>
            <a:fillRect/>
          </a:stretch>
        </p:blipFill>
        <p:spPr>
          <a:xfrm rot="60000">
            <a:off x="9144000" y="2679191"/>
            <a:ext cx="658368" cy="658368"/>
          </a:xfrm>
          <a:prstGeom prst="rect">
            <a:avLst/>
          </a:prstGeom>
        </p:spPr>
      </p:pic>
      <p:sp>
        <p:nvSpPr>
          <p:cNvPr id="47" name="TextBox 46"/>
          <p:cNvSpPr txBox="1"/>
          <p:nvPr/>
        </p:nvSpPr>
        <p:spPr>
          <a:xfrm rot="60000">
            <a:off x="8805672" y="3474720"/>
            <a:ext cx="1335024" cy="411480"/>
          </a:xfrm>
          <a:prstGeom prst="rect">
            <a:avLst/>
          </a:prstGeom>
          <a:noFill/>
        </p:spPr>
        <p:txBody>
          <a:bodyPr wrap="square" lIns="18288" rIns="18288" tIns="18288" bIns="18288" anchor="t">
            <a:noAutofit/>
          </a:bodyPr>
          <a:lstStyle/>
          <a:p>
            <a:pPr algn="ctr">
              <a:lnSpc>
                <a:spcPct val="110000"/>
              </a:lnSpc>
            </a:pPr>
            <a:r>
              <a:rPr sz="1700" b="1" i="0">
                <a:solidFill>
                  <a:srgbClr val="1C1412"/>
                </a:solidFill>
                <a:latin typeface="Oswald"/>
              </a:rPr>
              <a:t>POST</a:t>
            </a:r>
          </a:p>
        </p:txBody>
      </p:sp>
      <p:sp>
        <p:nvSpPr>
          <p:cNvPr id="48" name="TextBox 47"/>
          <p:cNvSpPr txBox="1"/>
          <p:nvPr/>
        </p:nvSpPr>
        <p:spPr>
          <a:xfrm rot="60000">
            <a:off x="8842248" y="3904487"/>
            <a:ext cx="1261872" cy="1005840"/>
          </a:xfrm>
          <a:prstGeom prst="rect">
            <a:avLst/>
          </a:prstGeom>
          <a:noFill/>
        </p:spPr>
        <p:txBody>
          <a:bodyPr wrap="square" lIns="18288" rIns="18288" tIns="18288" bIns="18288" anchor="t">
            <a:noAutofit/>
          </a:bodyPr>
          <a:lstStyle/>
          <a:p>
            <a:pPr algn="ctr">
              <a:lnSpc>
                <a:spcPct val="100000"/>
              </a:lnSpc>
            </a:pPr>
            <a:r>
              <a:rPr sz="1150" b="0" i="0">
                <a:solidFill>
                  <a:srgbClr val="3A2A26"/>
                </a:solidFill>
                <a:latin typeface="Inter"/>
              </a:rPr>
              <a:t>Publish a picture and a video to the feed.</a:t>
            </a:r>
          </a:p>
        </p:txBody>
      </p:sp>
      <p:sp>
        <p:nvSpPr>
          <p:cNvPr id="49" name="Rectangle 48"/>
          <p:cNvSpPr/>
          <p:nvPr/>
        </p:nvSpPr>
        <p:spPr>
          <a:xfrm rot="21480000">
            <a:off x="10396728" y="2039112"/>
            <a:ext cx="1481328" cy="3017520"/>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Rectangle 49"/>
          <p:cNvSpPr/>
          <p:nvPr/>
        </p:nvSpPr>
        <p:spPr>
          <a:xfrm rot="21480000">
            <a:off x="10332720" y="1965960"/>
            <a:ext cx="1481328" cy="3017520"/>
          </a:xfrm>
          <a:prstGeom prst="rect">
            <a:avLst/>
          </a:prstGeom>
          <a:solidFill>
            <a:srgbClr val="F7EEDC"/>
          </a:solidFill>
          <a:ln w="19050">
            <a:solidFill>
              <a:srgbClr val="1C141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rot="21480000">
            <a:off x="10332720" y="2093976"/>
            <a:ext cx="1481328" cy="457200"/>
          </a:xfrm>
          <a:prstGeom prst="rect">
            <a:avLst/>
          </a:prstGeom>
          <a:noFill/>
        </p:spPr>
        <p:txBody>
          <a:bodyPr wrap="square" lIns="18288" rIns="18288" tIns="18288" bIns="18288" anchor="t">
            <a:noAutofit/>
          </a:bodyPr>
          <a:lstStyle/>
          <a:p>
            <a:pPr algn="ctr">
              <a:lnSpc>
                <a:spcPct val="110000"/>
              </a:lnSpc>
            </a:pPr>
            <a:r>
              <a:rPr sz="2600" b="1" i="0">
                <a:solidFill>
                  <a:srgbClr val="E11D48"/>
                </a:solidFill>
                <a:latin typeface="Oswald"/>
              </a:rPr>
              <a:t>07</a:t>
            </a:r>
          </a:p>
        </p:txBody>
      </p:sp>
      <p:pic>
        <p:nvPicPr>
          <p:cNvPr id="52" name="Picture 51" descr="share-2_1C1412_1.8.png"/>
          <p:cNvPicPr>
            <a:picLocks noChangeAspect="1"/>
          </p:cNvPicPr>
          <p:nvPr/>
        </p:nvPicPr>
        <p:blipFill>
          <a:blip r:embed="rId10"/>
          <a:stretch>
            <a:fillRect/>
          </a:stretch>
        </p:blipFill>
        <p:spPr>
          <a:xfrm rot="21480000">
            <a:off x="10744200" y="2679191"/>
            <a:ext cx="658368" cy="658368"/>
          </a:xfrm>
          <a:prstGeom prst="rect">
            <a:avLst/>
          </a:prstGeom>
        </p:spPr>
      </p:pic>
      <p:sp>
        <p:nvSpPr>
          <p:cNvPr id="53" name="TextBox 52"/>
          <p:cNvSpPr txBox="1"/>
          <p:nvPr/>
        </p:nvSpPr>
        <p:spPr>
          <a:xfrm rot="21480000">
            <a:off x="10405872" y="3474720"/>
            <a:ext cx="1335024" cy="411480"/>
          </a:xfrm>
          <a:prstGeom prst="rect">
            <a:avLst/>
          </a:prstGeom>
          <a:noFill/>
        </p:spPr>
        <p:txBody>
          <a:bodyPr wrap="square" lIns="18288" rIns="18288" tIns="18288" bIns="18288" anchor="t">
            <a:noAutofit/>
          </a:bodyPr>
          <a:lstStyle/>
          <a:p>
            <a:pPr algn="ctr">
              <a:lnSpc>
                <a:spcPct val="110000"/>
              </a:lnSpc>
            </a:pPr>
            <a:r>
              <a:rPr sz="1700" b="1" i="0">
                <a:solidFill>
                  <a:srgbClr val="1C1412"/>
                </a:solidFill>
                <a:latin typeface="Oswald"/>
              </a:rPr>
              <a:t>SHARE</a:t>
            </a:r>
          </a:p>
        </p:txBody>
      </p:sp>
      <p:sp>
        <p:nvSpPr>
          <p:cNvPr id="54" name="TextBox 53"/>
          <p:cNvSpPr txBox="1"/>
          <p:nvPr/>
        </p:nvSpPr>
        <p:spPr>
          <a:xfrm rot="21480000">
            <a:off x="10442448" y="3904487"/>
            <a:ext cx="1261872" cy="1005840"/>
          </a:xfrm>
          <a:prstGeom prst="rect">
            <a:avLst/>
          </a:prstGeom>
          <a:noFill/>
        </p:spPr>
        <p:txBody>
          <a:bodyPr wrap="square" lIns="18288" rIns="18288" tIns="18288" bIns="18288" anchor="t">
            <a:noAutofit/>
          </a:bodyPr>
          <a:lstStyle/>
          <a:p>
            <a:pPr algn="ctr">
              <a:lnSpc>
                <a:spcPct val="100000"/>
              </a:lnSpc>
            </a:pPr>
            <a:r>
              <a:rPr sz="1150" b="0" i="0">
                <a:solidFill>
                  <a:srgbClr val="3A2A26"/>
                </a:solidFill>
                <a:latin typeface="Inter"/>
              </a:rPr>
              <a:t>Send clients your shop link.</a:t>
            </a:r>
          </a:p>
        </p:txBody>
      </p:sp>
      <p:sp>
        <p:nvSpPr>
          <p:cNvPr id="55" name="Rounded Rectangle 54"/>
          <p:cNvSpPr/>
          <p:nvPr/>
        </p:nvSpPr>
        <p:spPr>
          <a:xfrm>
            <a:off x="731520" y="5440680"/>
            <a:ext cx="10744200" cy="640080"/>
          </a:xfrm>
          <a:prstGeom prst="roundRect">
            <a:avLst>
              <a:gd name="adj" fmla="val 20000"/>
            </a:avLst>
          </a:prstGeom>
          <a:solidFill>
            <a:srgbClr val="271E09"/>
          </a:solidFill>
          <a:ln w="12700">
            <a:solidFill>
              <a:srgbClr val="8667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6" name="Picture 55" descr="rocket_EAB308_2.0.png"/>
          <p:cNvPicPr>
            <a:picLocks noChangeAspect="1"/>
          </p:cNvPicPr>
          <p:nvPr/>
        </p:nvPicPr>
        <p:blipFill>
          <a:blip r:embed="rId11"/>
          <a:stretch>
            <a:fillRect/>
          </a:stretch>
        </p:blipFill>
        <p:spPr>
          <a:xfrm>
            <a:off x="877824" y="5577840"/>
            <a:ext cx="274320" cy="274320"/>
          </a:xfrm>
          <a:prstGeom prst="rect">
            <a:avLst/>
          </a:prstGeom>
        </p:spPr>
      </p:pic>
      <p:sp>
        <p:nvSpPr>
          <p:cNvPr id="57" name="TextBox 56"/>
          <p:cNvSpPr txBox="1"/>
          <p:nvPr/>
        </p:nvSpPr>
        <p:spPr>
          <a:xfrm>
            <a:off x="1243584" y="5532120"/>
            <a:ext cx="10104120" cy="457199"/>
          </a:xfrm>
          <a:prstGeom prst="rect">
            <a:avLst/>
          </a:prstGeom>
          <a:noFill/>
        </p:spPr>
        <p:txBody>
          <a:bodyPr wrap="square" lIns="18288" rIns="18288" tIns="18288" bIns="18288" anchor="t">
            <a:noAutofit/>
          </a:bodyPr>
          <a:lstStyle/>
          <a:p>
            <a:pPr algn="l">
              <a:lnSpc>
                <a:spcPct val="105000"/>
              </a:lnSpc>
            </a:pPr>
            <a:r>
              <a:rPr sz="1250" b="1" i="0">
                <a:solidFill>
                  <a:srgbClr val="EAB308"/>
                </a:solidFill>
                <a:latin typeface="Inter"/>
              </a:rPr>
              <a:t>Good to know:  </a:t>
            </a:r>
            <a:r>
              <a:rPr sz="1250" b="0" i="0">
                <a:solidFill>
                  <a:srgbClr val="EDE6DA"/>
                </a:solidFill>
                <a:latin typeface="Inter"/>
              </a:rPr>
              <a:t>there is no separate “deploy” button. Your shop is public as soon as you launch it, and every Save or Publish goes live straight away.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rocket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1 · LAUNCH</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SIGN UP: ONE FORM, YOUR WEB ADDRESS</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4</a:t>
            </a:r>
          </a:p>
        </p:txBody>
      </p:sp>
      <p:sp>
        <p:nvSpPr>
          <p:cNvPr id="13" name="Rounded Rectangle 12"/>
          <p:cNvSpPr/>
          <p:nvPr/>
        </p:nvSpPr>
        <p:spPr>
          <a:xfrm>
            <a:off x="288036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1  LAUNCH</a:t>
            </a:r>
          </a:p>
        </p:txBody>
      </p:sp>
      <p:sp>
        <p:nvSpPr>
          <p:cNvPr id="15" name="Rounded Rectangle 14"/>
          <p:cNvSpPr/>
          <p:nvPr/>
        </p:nvSpPr>
        <p:spPr>
          <a:xfrm>
            <a:off x="38404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2  SIGN IN</a:t>
            </a:r>
          </a:p>
        </p:txBody>
      </p:sp>
      <p:sp>
        <p:nvSpPr>
          <p:cNvPr id="17" name="Rounded Rectangle 16"/>
          <p:cNvSpPr/>
          <p:nvPr/>
        </p:nvSpPr>
        <p:spPr>
          <a:xfrm>
            <a:off x="480060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3  PASSWORD</a:t>
            </a:r>
          </a:p>
        </p:txBody>
      </p:sp>
      <p:sp>
        <p:nvSpPr>
          <p:cNvPr id="19" name="Rounded Rectangle 18"/>
          <p:cNvSpPr/>
          <p:nvPr/>
        </p:nvSpPr>
        <p:spPr>
          <a:xfrm>
            <a:off x="576072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4  LOOK</a:t>
            </a:r>
          </a:p>
        </p:txBody>
      </p:sp>
      <p:sp>
        <p:nvSpPr>
          <p:cNvPr id="21" name="Rounded Rectangle 20"/>
          <p:cNvSpPr/>
          <p:nvPr/>
        </p:nvSpPr>
        <p:spPr>
          <a:xfrm>
            <a:off x="672084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5  PHOTOS</a:t>
            </a:r>
          </a:p>
        </p:txBody>
      </p:sp>
      <p:sp>
        <p:nvSpPr>
          <p:cNvPr id="23" name="Rounded Rectangle 22"/>
          <p:cNvSpPr/>
          <p:nvPr/>
        </p:nvSpPr>
        <p:spPr>
          <a:xfrm>
            <a:off x="768096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1005840" y="1828800"/>
            <a:ext cx="3499433" cy="431596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877824" y="1700784"/>
            <a:ext cx="3572585" cy="4389120"/>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a03_launch_filled_6cfc0ce8.png"/>
          <p:cNvPicPr>
            <a:picLocks noChangeAspect="1"/>
          </p:cNvPicPr>
          <p:nvPr/>
        </p:nvPicPr>
        <p:blipFill>
          <a:blip r:embed="rId4"/>
          <a:stretch>
            <a:fillRect/>
          </a:stretch>
        </p:blipFill>
        <p:spPr>
          <a:xfrm>
            <a:off x="914400" y="1737360"/>
            <a:ext cx="3499433" cy="4315967"/>
          </a:xfrm>
          <a:prstGeom prst="rect">
            <a:avLst/>
          </a:prstGeom>
        </p:spPr>
      </p:pic>
      <p:sp>
        <p:nvSpPr>
          <p:cNvPr id="30" name="Rounded Rectangle 29"/>
          <p:cNvSpPr/>
          <p:nvPr/>
        </p:nvSpPr>
        <p:spPr>
          <a:xfrm>
            <a:off x="1131364" y="2605802"/>
            <a:ext cx="3065503" cy="274122"/>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783892" y="2587415"/>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2" name="Rounded Rectangle 31"/>
          <p:cNvSpPr/>
          <p:nvPr/>
        </p:nvSpPr>
        <p:spPr>
          <a:xfrm>
            <a:off x="1131364" y="2877592"/>
            <a:ext cx="3065503" cy="274122"/>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783892" y="2859205"/>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4" name="Rounded Rectangle 33"/>
          <p:cNvSpPr/>
          <p:nvPr/>
        </p:nvSpPr>
        <p:spPr>
          <a:xfrm>
            <a:off x="1131364" y="3149381"/>
            <a:ext cx="3065503" cy="274122"/>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783892" y="3130994"/>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6" name="Rounded Rectangle 35"/>
          <p:cNvSpPr/>
          <p:nvPr/>
        </p:nvSpPr>
        <p:spPr>
          <a:xfrm>
            <a:off x="1131364" y="3421170"/>
            <a:ext cx="3065503" cy="274122"/>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Oval 36"/>
          <p:cNvSpPr/>
          <p:nvPr/>
        </p:nvSpPr>
        <p:spPr>
          <a:xfrm>
            <a:off x="783892" y="3402783"/>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38" name="Rounded Rectangle 37"/>
          <p:cNvSpPr/>
          <p:nvPr/>
        </p:nvSpPr>
        <p:spPr>
          <a:xfrm>
            <a:off x="1131364" y="3809607"/>
            <a:ext cx="3065503" cy="285787"/>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Oval 38"/>
          <p:cNvSpPr/>
          <p:nvPr/>
        </p:nvSpPr>
        <p:spPr>
          <a:xfrm>
            <a:off x="783892" y="3797053"/>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40" name="Rounded Rectangle 39"/>
          <p:cNvSpPr/>
          <p:nvPr/>
        </p:nvSpPr>
        <p:spPr>
          <a:xfrm>
            <a:off x="1265509" y="4464001"/>
            <a:ext cx="2931358" cy="274122"/>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Oval 40"/>
          <p:cNvSpPr/>
          <p:nvPr/>
        </p:nvSpPr>
        <p:spPr>
          <a:xfrm>
            <a:off x="918037" y="4445615"/>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6</a:t>
            </a:r>
          </a:p>
        </p:txBody>
      </p:sp>
      <p:sp>
        <p:nvSpPr>
          <p:cNvPr id="42" name="Rounded Rectangle 41"/>
          <p:cNvSpPr/>
          <p:nvPr/>
        </p:nvSpPr>
        <p:spPr>
          <a:xfrm>
            <a:off x="1131364" y="5006414"/>
            <a:ext cx="3065503" cy="151642"/>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Oval 42"/>
          <p:cNvSpPr/>
          <p:nvPr/>
        </p:nvSpPr>
        <p:spPr>
          <a:xfrm>
            <a:off x="783892" y="4926787"/>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7</a:t>
            </a:r>
          </a:p>
        </p:txBody>
      </p:sp>
      <p:sp>
        <p:nvSpPr>
          <p:cNvPr id="44" name="Rounded Rectangle 43"/>
          <p:cNvSpPr/>
          <p:nvPr/>
        </p:nvSpPr>
        <p:spPr>
          <a:xfrm>
            <a:off x="1131364" y="5216380"/>
            <a:ext cx="3065503" cy="253125"/>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Oval 44"/>
          <p:cNvSpPr/>
          <p:nvPr/>
        </p:nvSpPr>
        <p:spPr>
          <a:xfrm>
            <a:off x="783892" y="5187494"/>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8</a:t>
            </a:r>
          </a:p>
        </p:txBody>
      </p:sp>
      <p:sp>
        <p:nvSpPr>
          <p:cNvPr id="46" name="Oval 45"/>
          <p:cNvSpPr/>
          <p:nvPr/>
        </p:nvSpPr>
        <p:spPr>
          <a:xfrm>
            <a:off x="5266944" y="17373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47" name="TextBox 46"/>
          <p:cNvSpPr txBox="1"/>
          <p:nvPr/>
        </p:nvSpPr>
        <p:spPr>
          <a:xfrm>
            <a:off x="5715000" y="1737360"/>
            <a:ext cx="5943600" cy="54864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Your name</a:t>
            </a:r>
          </a:p>
          <a:p>
            <a:pPr algn="l">
              <a:lnSpc>
                <a:spcPct val="100000"/>
              </a:lnSpc>
            </a:pPr>
            <a:r>
              <a:rPr sz="1100" b="0" i="0">
                <a:solidFill>
                  <a:srgbClr val="BFB5A8"/>
                </a:solidFill>
                <a:latin typeface="Inter"/>
              </a:rPr>
              <a:t>Private. Ours: “Vera Nightshade (Demo)”.</a:t>
            </a:r>
          </a:p>
        </p:txBody>
      </p:sp>
      <p:sp>
        <p:nvSpPr>
          <p:cNvPr id="48" name="Oval 47"/>
          <p:cNvSpPr/>
          <p:nvPr/>
        </p:nvSpPr>
        <p:spPr>
          <a:xfrm>
            <a:off x="5266944" y="228600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49" name="TextBox 48"/>
          <p:cNvSpPr txBox="1"/>
          <p:nvPr/>
        </p:nvSpPr>
        <p:spPr>
          <a:xfrm>
            <a:off x="5715000" y="2286000"/>
            <a:ext cx="5943600" cy="54864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Email</a:t>
            </a:r>
          </a:p>
          <a:p>
            <a:pPr algn="l">
              <a:lnSpc>
                <a:spcPct val="100000"/>
              </a:lnSpc>
            </a:pPr>
            <a:r>
              <a:rPr sz="1100" b="0" i="0">
                <a:solidFill>
                  <a:srgbClr val="BFB5A8"/>
                </a:solidFill>
                <a:latin typeface="Inter"/>
              </a:rPr>
              <a:t>Where the site can reach you.</a:t>
            </a:r>
          </a:p>
        </p:txBody>
      </p:sp>
      <p:sp>
        <p:nvSpPr>
          <p:cNvPr id="50" name="Oval 49"/>
          <p:cNvSpPr/>
          <p:nvPr/>
        </p:nvSpPr>
        <p:spPr>
          <a:xfrm>
            <a:off x="5266944" y="2834639"/>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51" name="TextBox 50"/>
          <p:cNvSpPr txBox="1"/>
          <p:nvPr/>
        </p:nvSpPr>
        <p:spPr>
          <a:xfrm>
            <a:off x="5715000" y="2834639"/>
            <a:ext cx="5943600" cy="54864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Display name</a:t>
            </a:r>
          </a:p>
          <a:p>
            <a:pPr algn="l">
              <a:lnSpc>
                <a:spcPct val="100000"/>
              </a:lnSpc>
            </a:pPr>
            <a:r>
              <a:rPr sz="1100" b="0" i="0">
                <a:solidFill>
                  <a:srgbClr val="BFB5A8"/>
                </a:solidFill>
                <a:latin typeface="Inter"/>
              </a:rPr>
              <a:t>The public shop name clients see.</a:t>
            </a:r>
          </a:p>
        </p:txBody>
      </p:sp>
      <p:sp>
        <p:nvSpPr>
          <p:cNvPr id="52" name="Oval 51"/>
          <p:cNvSpPr/>
          <p:nvPr/>
        </p:nvSpPr>
        <p:spPr>
          <a:xfrm>
            <a:off x="5266944" y="3383279"/>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53" name="TextBox 52"/>
          <p:cNvSpPr txBox="1"/>
          <p:nvPr/>
        </p:nvSpPr>
        <p:spPr>
          <a:xfrm>
            <a:off x="5715000" y="3383279"/>
            <a:ext cx="5943600" cy="54864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Username</a:t>
            </a:r>
          </a:p>
          <a:p>
            <a:pPr algn="l">
              <a:lnSpc>
                <a:spcPct val="100000"/>
              </a:lnSpc>
            </a:pPr>
            <a:r>
              <a:rPr sz="1100" b="0" i="0">
                <a:solidFill>
                  <a:srgbClr val="BFB5A8"/>
                </a:solidFill>
                <a:latin typeface="Inter"/>
              </a:rPr>
              <a:t>What you sign in with. 3 to 24 letters, numbers or _.</a:t>
            </a:r>
          </a:p>
        </p:txBody>
      </p:sp>
      <p:sp>
        <p:nvSpPr>
          <p:cNvPr id="54" name="Oval 53"/>
          <p:cNvSpPr/>
          <p:nvPr/>
        </p:nvSpPr>
        <p:spPr>
          <a:xfrm>
            <a:off x="5266944" y="393192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55" name="TextBox 54"/>
          <p:cNvSpPr txBox="1"/>
          <p:nvPr/>
        </p:nvSpPr>
        <p:spPr>
          <a:xfrm>
            <a:off x="5715000" y="3931920"/>
            <a:ext cx="5943600" cy="54864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Hosting zone</a:t>
            </a:r>
          </a:p>
          <a:p>
            <a:pPr algn="l">
              <a:lnSpc>
                <a:spcPct val="100000"/>
              </a:lnSpc>
            </a:pPr>
            <a:r>
              <a:rPr sz="1100" b="0" i="0">
                <a:solidFill>
                  <a:srgbClr val="BFB5A8"/>
                </a:solidFill>
                <a:latin typeface="Inter"/>
              </a:rPr>
              <a:t>Leave it on thetattoo.monster.</a:t>
            </a:r>
          </a:p>
        </p:txBody>
      </p:sp>
      <p:sp>
        <p:nvSpPr>
          <p:cNvPr id="56" name="Oval 55"/>
          <p:cNvSpPr/>
          <p:nvPr/>
        </p:nvSpPr>
        <p:spPr>
          <a:xfrm>
            <a:off x="5266944" y="44805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6</a:t>
            </a:r>
          </a:p>
        </p:txBody>
      </p:sp>
      <p:sp>
        <p:nvSpPr>
          <p:cNvPr id="57" name="TextBox 56"/>
          <p:cNvSpPr txBox="1"/>
          <p:nvPr/>
        </p:nvSpPr>
        <p:spPr>
          <a:xfrm>
            <a:off x="5715000" y="4480560"/>
            <a:ext cx="5943600" cy="54864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Custom slug</a:t>
            </a:r>
          </a:p>
          <a:p>
            <a:pPr algn="l">
              <a:lnSpc>
                <a:spcPct val="100000"/>
              </a:lnSpc>
            </a:pPr>
            <a:r>
              <a:rPr sz="1100" b="0" i="0">
                <a:solidFill>
                  <a:srgbClr val="BFB5A8"/>
                </a:solidFill>
                <a:latin typeface="Inter"/>
              </a:rPr>
              <a:t>The end of your web address, e.g. tattoo-monster-demo.</a:t>
            </a:r>
          </a:p>
        </p:txBody>
      </p:sp>
      <p:sp>
        <p:nvSpPr>
          <p:cNvPr id="58" name="Oval 57"/>
          <p:cNvSpPr/>
          <p:nvPr/>
        </p:nvSpPr>
        <p:spPr>
          <a:xfrm>
            <a:off x="5266944" y="502920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7</a:t>
            </a:r>
          </a:p>
        </p:txBody>
      </p:sp>
      <p:sp>
        <p:nvSpPr>
          <p:cNvPr id="59" name="TextBox 58"/>
          <p:cNvSpPr txBox="1"/>
          <p:nvPr/>
        </p:nvSpPr>
        <p:spPr>
          <a:xfrm>
            <a:off x="5715000" y="5029200"/>
            <a:ext cx="5943600" cy="54864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Green “is available”</a:t>
            </a:r>
          </a:p>
          <a:p>
            <a:pPr algn="l">
              <a:lnSpc>
                <a:spcPct val="100000"/>
              </a:lnSpc>
            </a:pPr>
            <a:r>
              <a:rPr sz="1100" b="0" i="0">
                <a:solidFill>
                  <a:srgbClr val="BFB5A8"/>
                </a:solidFill>
                <a:latin typeface="Inter"/>
              </a:rPr>
              <a:t>The site checks the address as you type.</a:t>
            </a:r>
          </a:p>
        </p:txBody>
      </p:sp>
      <p:sp>
        <p:nvSpPr>
          <p:cNvPr id="60" name="Oval 59"/>
          <p:cNvSpPr/>
          <p:nvPr/>
        </p:nvSpPr>
        <p:spPr>
          <a:xfrm>
            <a:off x="5266944" y="557784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8</a:t>
            </a:r>
          </a:p>
        </p:txBody>
      </p:sp>
      <p:sp>
        <p:nvSpPr>
          <p:cNvPr id="61" name="TextBox 60"/>
          <p:cNvSpPr txBox="1"/>
          <p:nvPr/>
        </p:nvSpPr>
        <p:spPr>
          <a:xfrm>
            <a:off x="5715000" y="5577840"/>
            <a:ext cx="5943600" cy="54864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Launch shop</a:t>
            </a:r>
          </a:p>
          <a:p>
            <a:pPr algn="l">
              <a:lnSpc>
                <a:spcPct val="100000"/>
              </a:lnSpc>
            </a:pPr>
            <a:r>
              <a:rPr sz="1100" b="0" i="0">
                <a:solidFill>
                  <a:srgbClr val="BFB5A8"/>
                </a:solidFill>
                <a:latin typeface="Inter"/>
              </a:rPr>
              <a:t>Click it and your shop is created.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key-round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1 · LAUNCH</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200" b="1" i="0">
                <a:solidFill>
                  <a:srgbClr val="F5E6C8"/>
                </a:solidFill>
                <a:latin typeface="Oswald"/>
              </a:rPr>
              <a:t>YOUR SHOP IS LIVE: COPY THE TEMPORARY PASSWORD</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5</a:t>
            </a:r>
          </a:p>
        </p:txBody>
      </p:sp>
      <p:sp>
        <p:nvSpPr>
          <p:cNvPr id="13" name="Rounded Rectangle 12"/>
          <p:cNvSpPr/>
          <p:nvPr/>
        </p:nvSpPr>
        <p:spPr>
          <a:xfrm>
            <a:off x="288036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1  LAUNCH</a:t>
            </a:r>
          </a:p>
        </p:txBody>
      </p:sp>
      <p:sp>
        <p:nvSpPr>
          <p:cNvPr id="15" name="Rounded Rectangle 14"/>
          <p:cNvSpPr/>
          <p:nvPr/>
        </p:nvSpPr>
        <p:spPr>
          <a:xfrm>
            <a:off x="38404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2  SIGN IN</a:t>
            </a:r>
          </a:p>
        </p:txBody>
      </p:sp>
      <p:sp>
        <p:nvSpPr>
          <p:cNvPr id="17" name="Rounded Rectangle 16"/>
          <p:cNvSpPr/>
          <p:nvPr/>
        </p:nvSpPr>
        <p:spPr>
          <a:xfrm>
            <a:off x="480060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3  PASSWORD</a:t>
            </a:r>
          </a:p>
        </p:txBody>
      </p:sp>
      <p:sp>
        <p:nvSpPr>
          <p:cNvPr id="19" name="Rounded Rectangle 18"/>
          <p:cNvSpPr/>
          <p:nvPr/>
        </p:nvSpPr>
        <p:spPr>
          <a:xfrm>
            <a:off x="576072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4  LOOK</a:t>
            </a:r>
          </a:p>
        </p:txBody>
      </p:sp>
      <p:sp>
        <p:nvSpPr>
          <p:cNvPr id="21" name="Rounded Rectangle 20"/>
          <p:cNvSpPr/>
          <p:nvPr/>
        </p:nvSpPr>
        <p:spPr>
          <a:xfrm>
            <a:off x="672084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5  PHOTOS</a:t>
            </a:r>
          </a:p>
        </p:txBody>
      </p:sp>
      <p:sp>
        <p:nvSpPr>
          <p:cNvPr id="23" name="Rounded Rectangle 22"/>
          <p:cNvSpPr/>
          <p:nvPr/>
        </p:nvSpPr>
        <p:spPr>
          <a:xfrm>
            <a:off x="768096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1005840" y="1828800"/>
            <a:ext cx="4297680" cy="4297679"/>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877824" y="1700784"/>
            <a:ext cx="4370832" cy="4370831"/>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a04_launch_result_ce985c7d.png"/>
          <p:cNvPicPr>
            <a:picLocks noChangeAspect="1"/>
          </p:cNvPicPr>
          <p:nvPr/>
        </p:nvPicPr>
        <p:blipFill>
          <a:blip r:embed="rId4"/>
          <a:stretch>
            <a:fillRect/>
          </a:stretch>
        </p:blipFill>
        <p:spPr>
          <a:xfrm>
            <a:off x="914400" y="1737360"/>
            <a:ext cx="4297680" cy="4297680"/>
          </a:xfrm>
          <a:prstGeom prst="rect">
            <a:avLst/>
          </a:prstGeom>
        </p:spPr>
      </p:pic>
      <p:sp>
        <p:nvSpPr>
          <p:cNvPr id="30" name="Rounded Rectangle 29"/>
          <p:cNvSpPr/>
          <p:nvPr/>
        </p:nvSpPr>
        <p:spPr>
          <a:xfrm>
            <a:off x="1180856" y="3490813"/>
            <a:ext cx="3764767" cy="336651"/>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815096" y="3494547"/>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2" name="Rounded Rectangle 31"/>
          <p:cNvSpPr/>
          <p:nvPr/>
        </p:nvSpPr>
        <p:spPr>
          <a:xfrm>
            <a:off x="1180856" y="3899093"/>
            <a:ext cx="575172" cy="346679"/>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815096" y="3907840"/>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4" name="Rounded Rectangle 33"/>
          <p:cNvSpPr/>
          <p:nvPr/>
        </p:nvSpPr>
        <p:spPr>
          <a:xfrm>
            <a:off x="1180856" y="4500768"/>
            <a:ext cx="3764767" cy="336651"/>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815096" y="4504502"/>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6" name="Rounded Rectangle 35"/>
          <p:cNvSpPr/>
          <p:nvPr/>
        </p:nvSpPr>
        <p:spPr>
          <a:xfrm>
            <a:off x="1180856" y="4977810"/>
            <a:ext cx="3764767" cy="336651"/>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Oval 36"/>
          <p:cNvSpPr/>
          <p:nvPr/>
        </p:nvSpPr>
        <p:spPr>
          <a:xfrm>
            <a:off x="815096" y="4981544"/>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38" name="Oval 37"/>
          <p:cNvSpPr/>
          <p:nvPr/>
        </p:nvSpPr>
        <p:spPr>
          <a:xfrm>
            <a:off x="5815583" y="17373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9" name="TextBox 38"/>
          <p:cNvSpPr txBox="1"/>
          <p:nvPr/>
        </p:nvSpPr>
        <p:spPr>
          <a:xfrm>
            <a:off x="6263640" y="1737360"/>
            <a:ext cx="5303520" cy="658368"/>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Shop URL</a:t>
            </a:r>
          </a:p>
          <a:p>
            <a:pPr algn="l">
              <a:lnSpc>
                <a:spcPct val="100000"/>
              </a:lnSpc>
            </a:pPr>
            <a:r>
              <a:rPr sz="1150" b="0" i="0">
                <a:solidFill>
                  <a:srgbClr val="BFB5A8"/>
                </a:solidFill>
                <a:latin typeface="Inter"/>
              </a:rPr>
              <a:t>Your public web address, already live.</a:t>
            </a:r>
          </a:p>
        </p:txBody>
      </p:sp>
      <p:sp>
        <p:nvSpPr>
          <p:cNvPr id="40" name="Oval 39"/>
          <p:cNvSpPr/>
          <p:nvPr/>
        </p:nvSpPr>
        <p:spPr>
          <a:xfrm>
            <a:off x="5815583" y="2395728"/>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41" name="TextBox 40"/>
          <p:cNvSpPr txBox="1"/>
          <p:nvPr/>
        </p:nvSpPr>
        <p:spPr>
          <a:xfrm>
            <a:off x="6263640" y="2395728"/>
            <a:ext cx="5303520" cy="658368"/>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Open</a:t>
            </a:r>
          </a:p>
          <a:p>
            <a:pPr algn="l">
              <a:lnSpc>
                <a:spcPct val="100000"/>
              </a:lnSpc>
            </a:pPr>
            <a:r>
              <a:rPr sz="1150" b="0" i="0">
                <a:solidFill>
                  <a:srgbClr val="BFB5A8"/>
                </a:solidFill>
                <a:latin typeface="Inter"/>
              </a:rPr>
              <a:t>Opens the new shop in your browser.</a:t>
            </a:r>
          </a:p>
        </p:txBody>
      </p:sp>
      <p:sp>
        <p:nvSpPr>
          <p:cNvPr id="42" name="Oval 41"/>
          <p:cNvSpPr/>
          <p:nvPr/>
        </p:nvSpPr>
        <p:spPr>
          <a:xfrm>
            <a:off x="5815583" y="3054096"/>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43" name="TextBox 42"/>
          <p:cNvSpPr txBox="1"/>
          <p:nvPr/>
        </p:nvSpPr>
        <p:spPr>
          <a:xfrm>
            <a:off x="6263640" y="3054096"/>
            <a:ext cx="5303520" cy="658368"/>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Username</a:t>
            </a:r>
          </a:p>
          <a:p>
            <a:pPr algn="l">
              <a:lnSpc>
                <a:spcPct val="100000"/>
              </a:lnSpc>
            </a:pPr>
            <a:r>
              <a:rPr sz="1150" b="0" i="0">
                <a:solidFill>
                  <a:srgbClr val="BFB5A8"/>
                </a:solidFill>
                <a:latin typeface="Inter"/>
              </a:rPr>
              <a:t>The one you picked on the form.</a:t>
            </a:r>
          </a:p>
        </p:txBody>
      </p:sp>
      <p:sp>
        <p:nvSpPr>
          <p:cNvPr id="44" name="Oval 43"/>
          <p:cNvSpPr/>
          <p:nvPr/>
        </p:nvSpPr>
        <p:spPr>
          <a:xfrm>
            <a:off x="5815583" y="3712464"/>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45" name="TextBox 44"/>
          <p:cNvSpPr txBox="1"/>
          <p:nvPr/>
        </p:nvSpPr>
        <p:spPr>
          <a:xfrm>
            <a:off x="6263640" y="3712464"/>
            <a:ext cx="5303520" cy="658368"/>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Temporary password</a:t>
            </a:r>
          </a:p>
          <a:p>
            <a:pPr algn="l">
              <a:lnSpc>
                <a:spcPct val="100000"/>
              </a:lnSpc>
            </a:pPr>
            <a:r>
              <a:rPr sz="1150" b="0" i="0">
                <a:solidFill>
                  <a:srgbClr val="BFB5A8"/>
                </a:solidFill>
                <a:latin typeface="Inter"/>
              </a:rPr>
              <a:t>Shown on screen. (We masked ours.)</a:t>
            </a:r>
          </a:p>
        </p:txBody>
      </p:sp>
      <p:sp>
        <p:nvSpPr>
          <p:cNvPr id="46" name="Rounded Rectangle 45"/>
          <p:cNvSpPr/>
          <p:nvPr/>
        </p:nvSpPr>
        <p:spPr>
          <a:xfrm>
            <a:off x="5806440" y="4526280"/>
            <a:ext cx="5760720" cy="1234440"/>
          </a:xfrm>
          <a:prstGeom prst="roundRect">
            <a:avLst>
              <a:gd name="adj" fmla="val 17777"/>
            </a:avLst>
          </a:prstGeom>
          <a:solidFill>
            <a:srgbClr val="291618"/>
          </a:solidFill>
          <a:ln w="12700">
            <a:solidFill>
              <a:srgbClr val="8F434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7" name="Picture 46" descr="triangle-alert_FB7185_2.0.png"/>
          <p:cNvPicPr>
            <a:picLocks noChangeAspect="1"/>
          </p:cNvPicPr>
          <p:nvPr/>
        </p:nvPicPr>
        <p:blipFill>
          <a:blip r:embed="rId5"/>
          <a:stretch>
            <a:fillRect/>
          </a:stretch>
        </p:blipFill>
        <p:spPr>
          <a:xfrm>
            <a:off x="5952744" y="4663440"/>
            <a:ext cx="274320" cy="274320"/>
          </a:xfrm>
          <a:prstGeom prst="rect">
            <a:avLst/>
          </a:prstGeom>
        </p:spPr>
      </p:pic>
      <p:sp>
        <p:nvSpPr>
          <p:cNvPr id="48" name="TextBox 47"/>
          <p:cNvSpPr txBox="1"/>
          <p:nvPr/>
        </p:nvSpPr>
        <p:spPr>
          <a:xfrm>
            <a:off x="6318504" y="4617720"/>
            <a:ext cx="5120640" cy="1051560"/>
          </a:xfrm>
          <a:prstGeom prst="rect">
            <a:avLst/>
          </a:prstGeom>
          <a:noFill/>
        </p:spPr>
        <p:txBody>
          <a:bodyPr wrap="square" lIns="18288" rIns="18288" tIns="18288" bIns="18288" anchor="t">
            <a:noAutofit/>
          </a:bodyPr>
          <a:lstStyle/>
          <a:p>
            <a:pPr algn="l">
              <a:lnSpc>
                <a:spcPct val="105000"/>
              </a:lnSpc>
            </a:pPr>
            <a:r>
              <a:rPr sz="1200" b="1" i="0">
                <a:solidFill>
                  <a:srgbClr val="FB7185"/>
                </a:solidFill>
                <a:latin typeface="Inter"/>
              </a:rPr>
              <a:t>Write it down now.  </a:t>
            </a:r>
            <a:r>
              <a:rPr sz="1200" b="0" i="0">
                <a:solidFill>
                  <a:srgbClr val="EDE6DA"/>
                </a:solidFill>
                <a:latin typeface="Inter"/>
              </a:rPr>
              <a:t>The box says “It is not emailed twice.” In our test no email arrived at all, even after checking the inbox again later, so this screen was the only place to get it. Take a photo or copy it before you click Close.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log-in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2 · SIGN IN</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200" b="1" i="0">
                <a:solidFill>
                  <a:srgbClr val="F5E6C8"/>
                </a:solidFill>
                <a:latin typeface="Oswald"/>
              </a:rPr>
              <a:t>FIRST SIGN-IN WITH THE TEMPORARY PASSWORD</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6</a:t>
            </a:r>
          </a:p>
        </p:txBody>
      </p:sp>
      <p:sp>
        <p:nvSpPr>
          <p:cNvPr id="13" name="Rounded Rectangle 12"/>
          <p:cNvSpPr/>
          <p:nvPr/>
        </p:nvSpPr>
        <p:spPr>
          <a:xfrm>
            <a:off x="28803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LAUNCH</a:t>
            </a:r>
          </a:p>
        </p:txBody>
      </p:sp>
      <p:sp>
        <p:nvSpPr>
          <p:cNvPr id="15" name="Rounded Rectangle 14"/>
          <p:cNvSpPr/>
          <p:nvPr/>
        </p:nvSpPr>
        <p:spPr>
          <a:xfrm>
            <a:off x="384048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2  SIGN IN</a:t>
            </a:r>
          </a:p>
        </p:txBody>
      </p:sp>
      <p:sp>
        <p:nvSpPr>
          <p:cNvPr id="17" name="Rounded Rectangle 16"/>
          <p:cNvSpPr/>
          <p:nvPr/>
        </p:nvSpPr>
        <p:spPr>
          <a:xfrm>
            <a:off x="480060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3  PASSWORD</a:t>
            </a:r>
          </a:p>
        </p:txBody>
      </p:sp>
      <p:sp>
        <p:nvSpPr>
          <p:cNvPr id="19" name="Rounded Rectangle 18"/>
          <p:cNvSpPr/>
          <p:nvPr/>
        </p:nvSpPr>
        <p:spPr>
          <a:xfrm>
            <a:off x="576072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4  LOOK</a:t>
            </a:r>
          </a:p>
        </p:txBody>
      </p:sp>
      <p:sp>
        <p:nvSpPr>
          <p:cNvPr id="21" name="Rounded Rectangle 20"/>
          <p:cNvSpPr/>
          <p:nvPr/>
        </p:nvSpPr>
        <p:spPr>
          <a:xfrm>
            <a:off x="672084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5  PHOTOS</a:t>
            </a:r>
          </a:p>
        </p:txBody>
      </p:sp>
      <p:sp>
        <p:nvSpPr>
          <p:cNvPr id="23" name="Rounded Rectangle 22"/>
          <p:cNvSpPr/>
          <p:nvPr/>
        </p:nvSpPr>
        <p:spPr>
          <a:xfrm>
            <a:off x="768096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914400" y="1874519"/>
            <a:ext cx="4846320" cy="3028950"/>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86384" y="1746504"/>
            <a:ext cx="4919472" cy="3102102"/>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b03_signin_filled_2220fd51.png"/>
          <p:cNvPicPr>
            <a:picLocks noChangeAspect="1"/>
          </p:cNvPicPr>
          <p:nvPr/>
        </p:nvPicPr>
        <p:blipFill>
          <a:blip r:embed="rId4"/>
          <a:stretch>
            <a:fillRect/>
          </a:stretch>
        </p:blipFill>
        <p:spPr>
          <a:xfrm>
            <a:off x="822960" y="1783080"/>
            <a:ext cx="4846320" cy="3028950"/>
          </a:xfrm>
          <a:prstGeom prst="rect">
            <a:avLst/>
          </a:prstGeom>
        </p:spPr>
      </p:pic>
      <p:sp>
        <p:nvSpPr>
          <p:cNvPr id="30" name="Rounded Rectangle 29"/>
          <p:cNvSpPr/>
          <p:nvPr/>
        </p:nvSpPr>
        <p:spPr>
          <a:xfrm>
            <a:off x="1196530" y="2550414"/>
            <a:ext cx="4099178" cy="504825"/>
          </a:xfrm>
          <a:prstGeom prst="roundRect">
            <a:avLst>
              <a:gd name="adj" fmla="val 21735"/>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830770" y="2638234"/>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2" name="Rounded Rectangle 31"/>
          <p:cNvSpPr/>
          <p:nvPr/>
        </p:nvSpPr>
        <p:spPr>
          <a:xfrm>
            <a:off x="1196530" y="3095625"/>
            <a:ext cx="4099178" cy="504825"/>
          </a:xfrm>
          <a:prstGeom prst="roundRect">
            <a:avLst>
              <a:gd name="adj" fmla="val 21735"/>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830770" y="3183445"/>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4" name="Rounded Rectangle 33"/>
          <p:cNvSpPr/>
          <p:nvPr/>
        </p:nvSpPr>
        <p:spPr>
          <a:xfrm>
            <a:off x="1196530" y="3650932"/>
            <a:ext cx="4099178" cy="484632"/>
          </a:xfrm>
          <a:prstGeom prst="roundRect">
            <a:avLst>
              <a:gd name="adj" fmla="val 22641"/>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830770" y="3728656"/>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6" name="Oval 35"/>
          <p:cNvSpPr/>
          <p:nvPr/>
        </p:nvSpPr>
        <p:spPr>
          <a:xfrm>
            <a:off x="832104" y="498348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7" name="TextBox 36"/>
          <p:cNvSpPr txBox="1"/>
          <p:nvPr/>
        </p:nvSpPr>
        <p:spPr>
          <a:xfrm>
            <a:off x="1280160" y="4983480"/>
            <a:ext cx="4389120" cy="429768"/>
          </a:xfrm>
          <a:prstGeom prst="rect">
            <a:avLst/>
          </a:prstGeom>
          <a:noFill/>
        </p:spPr>
        <p:txBody>
          <a:bodyPr wrap="square" lIns="18288" rIns="18288" tIns="18288" bIns="18288" anchor="t">
            <a:noAutofit/>
          </a:bodyPr>
          <a:lstStyle/>
          <a:p>
            <a:pPr algn="l">
              <a:lnSpc>
                <a:spcPct val="100000"/>
              </a:lnSpc>
            </a:pPr>
            <a:r>
              <a:rPr sz="1300" b="1" i="0">
                <a:solidFill>
                  <a:srgbClr val="F5E6C8"/>
                </a:solidFill>
                <a:latin typeface="Inter"/>
              </a:rPr>
              <a:t>Click Sign In (top right), type your username</a:t>
            </a:r>
          </a:p>
        </p:txBody>
      </p:sp>
      <p:sp>
        <p:nvSpPr>
          <p:cNvPr id="38" name="Oval 37"/>
          <p:cNvSpPr/>
          <p:nvPr/>
        </p:nvSpPr>
        <p:spPr>
          <a:xfrm>
            <a:off x="832104" y="5413248"/>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9" name="TextBox 38"/>
          <p:cNvSpPr txBox="1"/>
          <p:nvPr/>
        </p:nvSpPr>
        <p:spPr>
          <a:xfrm>
            <a:off x="1280160" y="5413248"/>
            <a:ext cx="4389120" cy="429768"/>
          </a:xfrm>
          <a:prstGeom prst="rect">
            <a:avLst/>
          </a:prstGeom>
          <a:noFill/>
        </p:spPr>
        <p:txBody>
          <a:bodyPr wrap="square" lIns="18288" rIns="18288" tIns="18288" bIns="18288" anchor="t">
            <a:noAutofit/>
          </a:bodyPr>
          <a:lstStyle/>
          <a:p>
            <a:pPr algn="l">
              <a:lnSpc>
                <a:spcPct val="100000"/>
              </a:lnSpc>
            </a:pPr>
            <a:r>
              <a:rPr sz="1300" b="1" i="0">
                <a:solidFill>
                  <a:srgbClr val="F5E6C8"/>
                </a:solidFill>
                <a:latin typeface="Inter"/>
              </a:rPr>
              <a:t>Paste the temporary password</a:t>
            </a:r>
          </a:p>
          <a:p>
            <a:pPr algn="l">
              <a:lnSpc>
                <a:spcPct val="100000"/>
              </a:lnSpc>
            </a:pPr>
            <a:r>
              <a:rPr sz="1050" b="0" i="0">
                <a:solidFill>
                  <a:srgbClr val="BFB5A8"/>
                </a:solidFill>
                <a:latin typeface="Inter"/>
              </a:rPr>
              <a:t>The dots hide it as you type.</a:t>
            </a:r>
          </a:p>
        </p:txBody>
      </p:sp>
      <p:sp>
        <p:nvSpPr>
          <p:cNvPr id="40" name="Oval 39"/>
          <p:cNvSpPr/>
          <p:nvPr/>
        </p:nvSpPr>
        <p:spPr>
          <a:xfrm>
            <a:off x="832104" y="5843016"/>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41" name="TextBox 40"/>
          <p:cNvSpPr txBox="1"/>
          <p:nvPr/>
        </p:nvSpPr>
        <p:spPr>
          <a:xfrm>
            <a:off x="1280160" y="5843016"/>
            <a:ext cx="4389120" cy="429768"/>
          </a:xfrm>
          <a:prstGeom prst="rect">
            <a:avLst/>
          </a:prstGeom>
          <a:noFill/>
        </p:spPr>
        <p:txBody>
          <a:bodyPr wrap="square" lIns="18288" rIns="18288" tIns="18288" bIns="18288" anchor="t">
            <a:noAutofit/>
          </a:bodyPr>
          <a:lstStyle/>
          <a:p>
            <a:pPr algn="l">
              <a:lnSpc>
                <a:spcPct val="100000"/>
              </a:lnSpc>
            </a:pPr>
            <a:r>
              <a:rPr sz="1300" b="1" i="0">
                <a:solidFill>
                  <a:srgbClr val="F5E6C8"/>
                </a:solidFill>
                <a:latin typeface="Inter"/>
              </a:rPr>
              <a:t>Click “Enter the Vault”</a:t>
            </a:r>
          </a:p>
        </p:txBody>
      </p:sp>
      <p:sp>
        <p:nvSpPr>
          <p:cNvPr id="42" name="Rectangle 41"/>
          <p:cNvSpPr/>
          <p:nvPr/>
        </p:nvSpPr>
        <p:spPr>
          <a:xfrm>
            <a:off x="6400800" y="1874519"/>
            <a:ext cx="5029200" cy="4114800"/>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Rectangle 42"/>
          <p:cNvSpPr/>
          <p:nvPr/>
        </p:nvSpPr>
        <p:spPr>
          <a:xfrm>
            <a:off x="6272784" y="1746504"/>
            <a:ext cx="5102352" cy="4187952"/>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4" name="Picture 43" descr="b04_after_login_29987cf4.png"/>
          <p:cNvPicPr>
            <a:picLocks noChangeAspect="1"/>
          </p:cNvPicPr>
          <p:nvPr/>
        </p:nvPicPr>
        <p:blipFill>
          <a:blip r:embed="rId5"/>
          <a:stretch>
            <a:fillRect/>
          </a:stretch>
        </p:blipFill>
        <p:spPr>
          <a:xfrm>
            <a:off x="6309360" y="1783080"/>
            <a:ext cx="5029200" cy="4114800"/>
          </a:xfrm>
          <a:prstGeom prst="rect">
            <a:avLst/>
          </a:prstGeom>
        </p:spPr>
      </p:pic>
      <p:sp>
        <p:nvSpPr>
          <p:cNvPr id="45" name="Rounded Rectangle 44"/>
          <p:cNvSpPr/>
          <p:nvPr/>
        </p:nvSpPr>
        <p:spPr>
          <a:xfrm>
            <a:off x="6520815" y="2228850"/>
            <a:ext cx="2320290" cy="228600"/>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Oval 45"/>
          <p:cNvSpPr/>
          <p:nvPr/>
        </p:nvSpPr>
        <p:spPr>
          <a:xfrm>
            <a:off x="6155055" y="2178558"/>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47" name="Rounded Rectangle 46"/>
          <p:cNvSpPr/>
          <p:nvPr/>
        </p:nvSpPr>
        <p:spPr>
          <a:xfrm>
            <a:off x="8629650" y="5492115"/>
            <a:ext cx="2606040" cy="302895"/>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Oval 47"/>
          <p:cNvSpPr/>
          <p:nvPr/>
        </p:nvSpPr>
        <p:spPr>
          <a:xfrm>
            <a:off x="9768078" y="5126355"/>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49" name="TextBox 48"/>
          <p:cNvSpPr txBox="1"/>
          <p:nvPr/>
        </p:nvSpPr>
        <p:spPr>
          <a:xfrm>
            <a:off x="6309360" y="5961888"/>
            <a:ext cx="5029200" cy="365760"/>
          </a:xfrm>
          <a:prstGeom prst="rect">
            <a:avLst/>
          </a:prstGeom>
          <a:noFill/>
        </p:spPr>
        <p:txBody>
          <a:bodyPr wrap="square" lIns="18288" rIns="18288" tIns="18288" bIns="18288" anchor="t">
            <a:noAutofit/>
          </a:bodyPr>
          <a:lstStyle/>
          <a:p>
            <a:pPr algn="l">
              <a:lnSpc>
                <a:spcPct val="110000"/>
              </a:lnSpc>
            </a:pPr>
            <a:r>
              <a:rPr sz="1100" b="1" i="0">
                <a:solidFill>
                  <a:srgbClr val="FB7185"/>
                </a:solidFill>
                <a:latin typeface="Inter"/>
              </a:rPr>
              <a:t>4 </a:t>
            </a:r>
            <a:r>
              <a:rPr sz="1100" b="0" i="0">
                <a:solidFill>
                  <a:srgbClr val="BFB5A8"/>
                </a:solidFill>
                <a:latin typeface="Inter"/>
              </a:rPr>
              <a:t>Yellow reminder     </a:t>
            </a:r>
            <a:r>
              <a:rPr sz="1100" b="1" i="0">
                <a:solidFill>
                  <a:srgbClr val="FB7185"/>
                </a:solidFill>
                <a:latin typeface="Inter"/>
              </a:rPr>
              <a:t>5 </a:t>
            </a:r>
            <a:r>
              <a:rPr sz="1100" b="0" i="0">
                <a:solidFill>
                  <a:srgbClr val="BFB5A8"/>
                </a:solidFill>
                <a:latin typeface="Inter"/>
              </a:rPr>
              <a:t>“Sign in worked. Change the temporary password…”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lock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3 · PASSWORD</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SWAP IN A PASSWORD ONLY YOU KNOW</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7</a:t>
            </a:r>
          </a:p>
        </p:txBody>
      </p:sp>
      <p:sp>
        <p:nvSpPr>
          <p:cNvPr id="13" name="Rounded Rectangle 12"/>
          <p:cNvSpPr/>
          <p:nvPr/>
        </p:nvSpPr>
        <p:spPr>
          <a:xfrm>
            <a:off x="28803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LAUNCH</a:t>
            </a:r>
          </a:p>
        </p:txBody>
      </p:sp>
      <p:sp>
        <p:nvSpPr>
          <p:cNvPr id="15" name="Rounded Rectangle 14"/>
          <p:cNvSpPr/>
          <p:nvPr/>
        </p:nvSpPr>
        <p:spPr>
          <a:xfrm>
            <a:off x="384048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SIGN IN</a:t>
            </a:r>
          </a:p>
        </p:txBody>
      </p:sp>
      <p:sp>
        <p:nvSpPr>
          <p:cNvPr id="17" name="Rounded Rectangle 16"/>
          <p:cNvSpPr/>
          <p:nvPr/>
        </p:nvSpPr>
        <p:spPr>
          <a:xfrm>
            <a:off x="480060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3  PASSWORD</a:t>
            </a:r>
          </a:p>
        </p:txBody>
      </p:sp>
      <p:sp>
        <p:nvSpPr>
          <p:cNvPr id="19" name="Rounded Rectangle 18"/>
          <p:cNvSpPr/>
          <p:nvPr/>
        </p:nvSpPr>
        <p:spPr>
          <a:xfrm>
            <a:off x="576072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4  LOOK</a:t>
            </a:r>
          </a:p>
        </p:txBody>
      </p:sp>
      <p:sp>
        <p:nvSpPr>
          <p:cNvPr id="21" name="Rounded Rectangle 20"/>
          <p:cNvSpPr/>
          <p:nvPr/>
        </p:nvSpPr>
        <p:spPr>
          <a:xfrm>
            <a:off x="672084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5  PHOTOS</a:t>
            </a:r>
          </a:p>
        </p:txBody>
      </p:sp>
      <p:sp>
        <p:nvSpPr>
          <p:cNvPr id="23" name="Rounded Rectangle 22"/>
          <p:cNvSpPr/>
          <p:nvPr/>
        </p:nvSpPr>
        <p:spPr>
          <a:xfrm>
            <a:off x="768096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1005840" y="1828800"/>
            <a:ext cx="3314663" cy="431596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877824" y="1700784"/>
            <a:ext cx="3387815" cy="4389120"/>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b05_newpw_filled_9a40392e.png"/>
          <p:cNvPicPr>
            <a:picLocks noChangeAspect="1"/>
          </p:cNvPicPr>
          <p:nvPr/>
        </p:nvPicPr>
        <p:blipFill>
          <a:blip r:embed="rId4"/>
          <a:stretch>
            <a:fillRect/>
          </a:stretch>
        </p:blipFill>
        <p:spPr>
          <a:xfrm>
            <a:off x="914400" y="1737360"/>
            <a:ext cx="3314663" cy="4315967"/>
          </a:xfrm>
          <a:prstGeom prst="rect">
            <a:avLst/>
          </a:prstGeom>
        </p:spPr>
      </p:pic>
      <p:sp>
        <p:nvSpPr>
          <p:cNvPr id="30" name="Rounded Rectangle 29"/>
          <p:cNvSpPr/>
          <p:nvPr/>
        </p:nvSpPr>
        <p:spPr>
          <a:xfrm>
            <a:off x="1169905" y="2172409"/>
            <a:ext cx="2803652" cy="276221"/>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804145" y="2145928"/>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2" name="Rounded Rectangle 31"/>
          <p:cNvSpPr/>
          <p:nvPr/>
        </p:nvSpPr>
        <p:spPr>
          <a:xfrm>
            <a:off x="1169905" y="2641986"/>
            <a:ext cx="2803652" cy="345277"/>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804145" y="2650033"/>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4" name="Rounded Rectangle 33"/>
          <p:cNvSpPr/>
          <p:nvPr/>
        </p:nvSpPr>
        <p:spPr>
          <a:xfrm>
            <a:off x="1169905" y="3042508"/>
            <a:ext cx="2803652" cy="331466"/>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804145" y="3043649"/>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6" name="Oval 35"/>
          <p:cNvSpPr/>
          <p:nvPr/>
        </p:nvSpPr>
        <p:spPr>
          <a:xfrm>
            <a:off x="5084064" y="17373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7" name="TextBox 36"/>
          <p:cNvSpPr txBox="1"/>
          <p:nvPr/>
        </p:nvSpPr>
        <p:spPr>
          <a:xfrm>
            <a:off x="5532120" y="1737360"/>
            <a:ext cx="6035040" cy="749808"/>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Account settings opens by itself</a:t>
            </a:r>
          </a:p>
          <a:p>
            <a:pPr algn="l">
              <a:lnSpc>
                <a:spcPct val="100000"/>
              </a:lnSpc>
            </a:pPr>
            <a:r>
              <a:rPr sz="1150" b="0" i="0">
                <a:solidFill>
                  <a:srgbClr val="BFB5A8"/>
                </a:solidFill>
                <a:latin typeface="Inter"/>
              </a:rPr>
              <a:t>Later, click your avatar pill (top right) to get back here.</a:t>
            </a:r>
          </a:p>
        </p:txBody>
      </p:sp>
      <p:sp>
        <p:nvSpPr>
          <p:cNvPr id="38" name="Oval 37"/>
          <p:cNvSpPr/>
          <p:nvPr/>
        </p:nvSpPr>
        <p:spPr>
          <a:xfrm>
            <a:off x="5084064" y="2487168"/>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9" name="TextBox 38"/>
          <p:cNvSpPr txBox="1"/>
          <p:nvPr/>
        </p:nvSpPr>
        <p:spPr>
          <a:xfrm>
            <a:off x="5532120" y="2487168"/>
            <a:ext cx="6035040" cy="749808"/>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Type a new password</a:t>
            </a:r>
          </a:p>
          <a:p>
            <a:pPr algn="l">
              <a:lnSpc>
                <a:spcPct val="100000"/>
              </a:lnSpc>
            </a:pPr>
            <a:r>
              <a:rPr sz="1150" b="0" i="0">
                <a:solidFill>
                  <a:srgbClr val="BFB5A8"/>
                </a:solidFill>
                <a:latin typeface="Inter"/>
              </a:rPr>
              <a:t>At least 6 characters. Longer is better. Ours is 20 random characters.</a:t>
            </a:r>
          </a:p>
        </p:txBody>
      </p:sp>
      <p:sp>
        <p:nvSpPr>
          <p:cNvPr id="40" name="Oval 39"/>
          <p:cNvSpPr/>
          <p:nvPr/>
        </p:nvSpPr>
        <p:spPr>
          <a:xfrm>
            <a:off x="5084064" y="3236976"/>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41" name="TextBox 40"/>
          <p:cNvSpPr txBox="1"/>
          <p:nvPr/>
        </p:nvSpPr>
        <p:spPr>
          <a:xfrm>
            <a:off x="5532120" y="3236976"/>
            <a:ext cx="6035040" cy="749808"/>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Click “Save new password”</a:t>
            </a:r>
          </a:p>
          <a:p>
            <a:pPr algn="l">
              <a:lnSpc>
                <a:spcPct val="100000"/>
              </a:lnSpc>
            </a:pPr>
            <a:r>
              <a:rPr sz="1150" b="0" i="0">
                <a:solidFill>
                  <a:srgbClr val="BFB5A8"/>
                </a:solidFill>
                <a:latin typeface="Inter"/>
              </a:rPr>
              <a:t>You’ll see a green confirmation.</a:t>
            </a:r>
          </a:p>
        </p:txBody>
      </p:sp>
      <p:sp>
        <p:nvSpPr>
          <p:cNvPr id="42" name="Rectangle 41"/>
          <p:cNvSpPr/>
          <p:nvPr/>
        </p:nvSpPr>
        <p:spPr>
          <a:xfrm>
            <a:off x="5212079" y="4206240"/>
            <a:ext cx="3566160" cy="474467"/>
          </a:xfrm>
          <a:prstGeom prst="rect">
            <a:avLst/>
          </a:prstGeom>
          <a:solidFill>
            <a:srgbClr val="2DD4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Rectangle 42"/>
          <p:cNvSpPr/>
          <p:nvPr/>
        </p:nvSpPr>
        <p:spPr>
          <a:xfrm>
            <a:off x="5084064" y="4078224"/>
            <a:ext cx="3639312" cy="547619"/>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4" name="Picture 43" descr="b06_pw_saved_565ab958.png"/>
          <p:cNvPicPr>
            <a:picLocks noChangeAspect="1"/>
          </p:cNvPicPr>
          <p:nvPr/>
        </p:nvPicPr>
        <p:blipFill>
          <a:blip r:embed="rId5"/>
          <a:stretch>
            <a:fillRect/>
          </a:stretch>
        </p:blipFill>
        <p:spPr>
          <a:xfrm>
            <a:off x="5120640" y="4114800"/>
            <a:ext cx="3566160" cy="474468"/>
          </a:xfrm>
          <a:prstGeom prst="rect">
            <a:avLst/>
          </a:prstGeom>
        </p:spPr>
      </p:pic>
      <p:sp>
        <p:nvSpPr>
          <p:cNvPr id="45" name="TextBox 44"/>
          <p:cNvSpPr txBox="1"/>
          <p:nvPr/>
        </p:nvSpPr>
        <p:spPr>
          <a:xfrm>
            <a:off x="8915400" y="4069080"/>
            <a:ext cx="2651760" cy="594360"/>
          </a:xfrm>
          <a:prstGeom prst="rect">
            <a:avLst/>
          </a:prstGeom>
          <a:noFill/>
        </p:spPr>
        <p:txBody>
          <a:bodyPr wrap="square" lIns="18288" rIns="18288" tIns="18288" bIns="18288" anchor="ctr">
            <a:noAutofit/>
          </a:bodyPr>
          <a:lstStyle/>
          <a:p>
            <a:pPr algn="l">
              <a:lnSpc>
                <a:spcPct val="110000"/>
              </a:lnSpc>
            </a:pPr>
            <a:r>
              <a:rPr sz="1150" b="0" i="1">
                <a:solidFill>
                  <a:srgbClr val="BFB5A8"/>
                </a:solidFill>
                <a:latin typeface="Inter"/>
              </a:rPr>
              <a:t>← the green message you’re looking for</a:t>
            </a:r>
          </a:p>
        </p:txBody>
      </p:sp>
      <p:sp>
        <p:nvSpPr>
          <p:cNvPr id="46" name="Rounded Rectangle 45"/>
          <p:cNvSpPr/>
          <p:nvPr/>
        </p:nvSpPr>
        <p:spPr>
          <a:xfrm>
            <a:off x="5074920" y="5120640"/>
            <a:ext cx="6492240" cy="822960"/>
          </a:xfrm>
          <a:prstGeom prst="roundRect">
            <a:avLst>
              <a:gd name="adj" fmla="val 20000"/>
            </a:avLst>
          </a:prstGeom>
          <a:solidFill>
            <a:srgbClr val="271E09"/>
          </a:solidFill>
          <a:ln w="12700">
            <a:solidFill>
              <a:srgbClr val="8667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7" name="Picture 46" descr="key-round_EAB308_2.0.png"/>
          <p:cNvPicPr>
            <a:picLocks noChangeAspect="1"/>
          </p:cNvPicPr>
          <p:nvPr/>
        </p:nvPicPr>
        <p:blipFill>
          <a:blip r:embed="rId6"/>
          <a:stretch>
            <a:fillRect/>
          </a:stretch>
        </p:blipFill>
        <p:spPr>
          <a:xfrm>
            <a:off x="5221224" y="5257800"/>
            <a:ext cx="274320" cy="274320"/>
          </a:xfrm>
          <a:prstGeom prst="rect">
            <a:avLst/>
          </a:prstGeom>
        </p:spPr>
      </p:pic>
      <p:sp>
        <p:nvSpPr>
          <p:cNvPr id="48" name="TextBox 47"/>
          <p:cNvSpPr txBox="1"/>
          <p:nvPr/>
        </p:nvSpPr>
        <p:spPr>
          <a:xfrm>
            <a:off x="5586983" y="5212079"/>
            <a:ext cx="5852159" cy="640080"/>
          </a:xfrm>
          <a:prstGeom prst="rect">
            <a:avLst/>
          </a:prstGeom>
          <a:noFill/>
        </p:spPr>
        <p:txBody>
          <a:bodyPr wrap="square" lIns="18288" rIns="18288" tIns="18288" bIns="18288" anchor="t">
            <a:noAutofit/>
          </a:bodyPr>
          <a:lstStyle/>
          <a:p>
            <a:pPr algn="l">
              <a:lnSpc>
                <a:spcPct val="105000"/>
              </a:lnSpc>
            </a:pPr>
            <a:r>
              <a:rPr sz="1200" b="1" i="0">
                <a:solidFill>
                  <a:srgbClr val="EAB308"/>
                </a:solidFill>
                <a:latin typeface="Inter"/>
              </a:rPr>
              <a:t>Keep a copy.  </a:t>
            </a:r>
            <a:r>
              <a:rPr sz="1200" b="0" i="0">
                <a:solidFill>
                  <a:srgbClr val="EDE6DA"/>
                </a:solidFill>
                <a:latin typeface="Inter"/>
              </a:rPr>
              <a:t>Store it in a password manager or somewhere safe. If you ever get locked out, there is a “Forgot admin password” link on the Sign in box.</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globe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THE “DEPLOY” MOMENT</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YOUR SHOP IS ALREADY LIVE, JUST EMPTY</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8</a:t>
            </a:r>
          </a:p>
        </p:txBody>
      </p:sp>
      <p:sp>
        <p:nvSpPr>
          <p:cNvPr id="13" name="Rounded Rectangle 12"/>
          <p:cNvSpPr/>
          <p:nvPr/>
        </p:nvSpPr>
        <p:spPr>
          <a:xfrm>
            <a:off x="822960" y="1737360"/>
            <a:ext cx="6309360" cy="365760"/>
          </a:xfrm>
          <a:prstGeom prst="roundRect">
            <a:avLst>
              <a:gd name="adj" fmla="val 50000"/>
            </a:avLst>
          </a:prstGeom>
          <a:solidFill>
            <a:srgbClr val="1A1311"/>
          </a:solid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Picture 13" descr="lock_2DD4BF_2.0.png"/>
          <p:cNvPicPr>
            <a:picLocks noChangeAspect="1"/>
          </p:cNvPicPr>
          <p:nvPr/>
        </p:nvPicPr>
        <p:blipFill>
          <a:blip r:embed="rId4"/>
          <a:stretch>
            <a:fillRect/>
          </a:stretch>
        </p:blipFill>
        <p:spPr>
          <a:xfrm>
            <a:off x="950976" y="1828800"/>
            <a:ext cx="182880" cy="182880"/>
          </a:xfrm>
          <a:prstGeom prst="rect">
            <a:avLst/>
          </a:prstGeom>
        </p:spPr>
      </p:pic>
      <p:sp>
        <p:nvSpPr>
          <p:cNvPr id="15" name="TextBox 14"/>
          <p:cNvSpPr txBox="1"/>
          <p:nvPr/>
        </p:nvSpPr>
        <p:spPr>
          <a:xfrm>
            <a:off x="1207008" y="1737360"/>
            <a:ext cx="5806440" cy="365760"/>
          </a:xfrm>
          <a:prstGeom prst="rect">
            <a:avLst/>
          </a:prstGeom>
          <a:noFill/>
        </p:spPr>
        <p:txBody>
          <a:bodyPr wrap="square" lIns="18288" rIns="18288" tIns="18288" bIns="18288" anchor="ctr">
            <a:noAutofit/>
          </a:bodyPr>
          <a:lstStyle/>
          <a:p>
            <a:pPr algn="l">
              <a:lnSpc>
                <a:spcPct val="110000"/>
              </a:lnSpc>
            </a:pPr>
            <a:r>
              <a:rPr sz="1100" b="0" i="0">
                <a:solidFill>
                  <a:srgbClr val="F5E6C8"/>
                </a:solidFill>
                <a:latin typeface="Inter"/>
              </a:rPr>
              <a:t>https://thetattoo.monster/s/tattoo-monster-demo/</a:t>
            </a:r>
          </a:p>
        </p:txBody>
      </p:sp>
      <p:sp>
        <p:nvSpPr>
          <p:cNvPr id="16" name="Rectangle 15"/>
          <p:cNvSpPr/>
          <p:nvPr/>
        </p:nvSpPr>
        <p:spPr>
          <a:xfrm>
            <a:off x="914400" y="2331720"/>
            <a:ext cx="6309360" cy="3746182"/>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786384" y="2203704"/>
            <a:ext cx="6382512" cy="3819334"/>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b01_shop_first_d6fa3178.png"/>
          <p:cNvPicPr>
            <a:picLocks noChangeAspect="1"/>
          </p:cNvPicPr>
          <p:nvPr/>
        </p:nvPicPr>
        <p:blipFill>
          <a:blip r:embed="rId5"/>
          <a:stretch>
            <a:fillRect/>
          </a:stretch>
        </p:blipFill>
        <p:spPr>
          <a:xfrm>
            <a:off x="822960" y="2240280"/>
            <a:ext cx="6309360" cy="3746182"/>
          </a:xfrm>
          <a:prstGeom prst="rect">
            <a:avLst/>
          </a:prstGeom>
        </p:spPr>
      </p:pic>
      <p:sp>
        <p:nvSpPr>
          <p:cNvPr id="19" name="Rounded Rectangle 18"/>
          <p:cNvSpPr/>
          <p:nvPr/>
        </p:nvSpPr>
        <p:spPr>
          <a:xfrm>
            <a:off x="1227153" y="2496597"/>
            <a:ext cx="1518189" cy="285892"/>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2781919" y="2474952"/>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21" name="Rounded Rectangle 20"/>
          <p:cNvSpPr/>
          <p:nvPr/>
        </p:nvSpPr>
        <p:spPr>
          <a:xfrm>
            <a:off x="1517975" y="2871216"/>
            <a:ext cx="4919329" cy="1212580"/>
          </a:xfrm>
          <a:prstGeom prst="roundRect">
            <a:avLst>
              <a:gd name="adj" fmla="val 9049"/>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1572839" y="3312914"/>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23" name="Rounded Rectangle 22"/>
          <p:cNvSpPr/>
          <p:nvPr/>
        </p:nvSpPr>
        <p:spPr>
          <a:xfrm>
            <a:off x="1665851" y="3709177"/>
            <a:ext cx="695015" cy="704873"/>
          </a:xfrm>
          <a:prstGeom prst="roundRect">
            <a:avLst>
              <a:gd name="adj" fmla="val 15567"/>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Oval 23"/>
          <p:cNvSpPr/>
          <p:nvPr/>
        </p:nvSpPr>
        <p:spPr>
          <a:xfrm>
            <a:off x="1300091" y="3897022"/>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25" name="Rounded Rectangle 24"/>
          <p:cNvSpPr/>
          <p:nvPr/>
        </p:nvSpPr>
        <p:spPr>
          <a:xfrm>
            <a:off x="2395370" y="4256317"/>
            <a:ext cx="966120" cy="138017"/>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Oval 25"/>
          <p:cNvSpPr/>
          <p:nvPr/>
        </p:nvSpPr>
        <p:spPr>
          <a:xfrm>
            <a:off x="3398067" y="4160734"/>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27" name="Oval 26"/>
          <p:cNvSpPr/>
          <p:nvPr/>
        </p:nvSpPr>
        <p:spPr>
          <a:xfrm>
            <a:off x="7507223" y="17373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28" name="TextBox 27"/>
          <p:cNvSpPr txBox="1"/>
          <p:nvPr/>
        </p:nvSpPr>
        <p:spPr>
          <a:xfrm>
            <a:off x="7955279" y="1737360"/>
            <a:ext cx="3657600" cy="896112"/>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Shop name &amp; tagline</a:t>
            </a:r>
          </a:p>
          <a:p>
            <a:pPr algn="l">
              <a:lnSpc>
                <a:spcPct val="100000"/>
              </a:lnSpc>
            </a:pPr>
            <a:r>
              <a:rPr sz="1150" b="0" i="0">
                <a:solidFill>
                  <a:srgbClr val="BFB5A8"/>
                </a:solidFill>
                <a:latin typeface="Inter"/>
              </a:rPr>
              <a:t>From your sign-up form. You can edit both in Customize.</a:t>
            </a:r>
          </a:p>
        </p:txBody>
      </p:sp>
      <p:sp>
        <p:nvSpPr>
          <p:cNvPr id="29" name="Oval 28"/>
          <p:cNvSpPr/>
          <p:nvPr/>
        </p:nvSpPr>
        <p:spPr>
          <a:xfrm>
            <a:off x="7507223" y="2633472"/>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0" name="TextBox 29"/>
          <p:cNvSpPr txBox="1"/>
          <p:nvPr/>
        </p:nvSpPr>
        <p:spPr>
          <a:xfrm>
            <a:off x="7955279" y="2633472"/>
            <a:ext cx="3657600" cy="896112"/>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Banner area</a:t>
            </a:r>
          </a:p>
          <a:p>
            <a:pPr algn="l">
              <a:lnSpc>
                <a:spcPct val="100000"/>
              </a:lnSpc>
            </a:pPr>
            <a:r>
              <a:rPr sz="1150" b="0" i="0">
                <a:solidFill>
                  <a:srgbClr val="BFB5A8"/>
                </a:solidFill>
                <a:latin typeface="Inter"/>
              </a:rPr>
              <a:t>On a brand-new shop this showed a broken-image icon. Step 5 fixes it.</a:t>
            </a:r>
          </a:p>
        </p:txBody>
      </p:sp>
      <p:sp>
        <p:nvSpPr>
          <p:cNvPr id="31" name="Oval 30"/>
          <p:cNvSpPr/>
          <p:nvPr/>
        </p:nvSpPr>
        <p:spPr>
          <a:xfrm>
            <a:off x="7507223" y="3529584"/>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2" name="TextBox 31"/>
          <p:cNvSpPr txBox="1"/>
          <p:nvPr/>
        </p:nvSpPr>
        <p:spPr>
          <a:xfrm>
            <a:off x="7955279" y="3529584"/>
            <a:ext cx="3657600" cy="896112"/>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Default shop photo</a:t>
            </a:r>
          </a:p>
          <a:p>
            <a:pPr algn="l">
              <a:lnSpc>
                <a:spcPct val="100000"/>
              </a:lnSpc>
            </a:pPr>
            <a:r>
              <a:rPr sz="1150" b="0" i="0">
                <a:solidFill>
                  <a:srgbClr val="BFB5A8"/>
                </a:solidFill>
                <a:latin typeface="Inter"/>
              </a:rPr>
              <a:t>The thetattoo.monster logo until you add your own.</a:t>
            </a:r>
          </a:p>
        </p:txBody>
      </p:sp>
      <p:sp>
        <p:nvSpPr>
          <p:cNvPr id="33" name="Oval 32"/>
          <p:cNvSpPr/>
          <p:nvPr/>
        </p:nvSpPr>
        <p:spPr>
          <a:xfrm>
            <a:off x="7507223" y="4425696"/>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34" name="TextBox 33"/>
          <p:cNvSpPr txBox="1"/>
          <p:nvPr/>
        </p:nvSpPr>
        <p:spPr>
          <a:xfrm>
            <a:off x="7955279" y="4425696"/>
            <a:ext cx="3657600" cy="896112"/>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Handle shows “@@”</a:t>
            </a:r>
          </a:p>
          <a:p>
            <a:pPr algn="l">
              <a:lnSpc>
                <a:spcPct val="100000"/>
              </a:lnSpc>
            </a:pPr>
            <a:r>
              <a:rPr sz="1150" b="0" i="0">
                <a:solidFill>
                  <a:srgbClr val="BFB5A8"/>
                </a:solidFill>
                <a:latin typeface="Inter"/>
              </a:rPr>
              <a:t>A small glitch. Type the handle without the @ in Customize.</a:t>
            </a:r>
          </a:p>
        </p:txBody>
      </p:sp>
      <p:sp>
        <p:nvSpPr>
          <p:cNvPr id="35" name="Rounded Rectangle 34"/>
          <p:cNvSpPr/>
          <p:nvPr/>
        </p:nvSpPr>
        <p:spPr>
          <a:xfrm>
            <a:off x="7498079" y="5394960"/>
            <a:ext cx="4114800" cy="777240"/>
          </a:xfrm>
          <a:prstGeom prst="roundRect">
            <a:avLst>
              <a:gd name="adj" fmla="val 20000"/>
            </a:avLst>
          </a:prstGeom>
          <a:solidFill>
            <a:srgbClr val="10221F"/>
          </a:solidFill>
          <a:ln w="12700">
            <a:solidFill>
              <a:srgbClr val="1E796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Picture 35" descr="rocket_2DD4BF_2.0.png"/>
          <p:cNvPicPr>
            <a:picLocks noChangeAspect="1"/>
          </p:cNvPicPr>
          <p:nvPr/>
        </p:nvPicPr>
        <p:blipFill>
          <a:blip r:embed="rId6"/>
          <a:stretch>
            <a:fillRect/>
          </a:stretch>
        </p:blipFill>
        <p:spPr>
          <a:xfrm>
            <a:off x="7644383" y="5532120"/>
            <a:ext cx="274320" cy="274320"/>
          </a:xfrm>
          <a:prstGeom prst="rect">
            <a:avLst/>
          </a:prstGeom>
        </p:spPr>
      </p:pic>
      <p:sp>
        <p:nvSpPr>
          <p:cNvPr id="37" name="TextBox 36"/>
          <p:cNvSpPr txBox="1"/>
          <p:nvPr/>
        </p:nvSpPr>
        <p:spPr>
          <a:xfrm>
            <a:off x="8010144" y="5486400"/>
            <a:ext cx="3474720" cy="594359"/>
          </a:xfrm>
          <a:prstGeom prst="rect">
            <a:avLst/>
          </a:prstGeom>
          <a:noFill/>
        </p:spPr>
        <p:txBody>
          <a:bodyPr wrap="square" lIns="18288" rIns="18288" tIns="18288" bIns="18288" anchor="t">
            <a:noAutofit/>
          </a:bodyPr>
          <a:lstStyle/>
          <a:p>
            <a:pPr algn="l">
              <a:lnSpc>
                <a:spcPct val="105000"/>
              </a:lnSpc>
            </a:pPr>
            <a:r>
              <a:rPr sz="1200" b="1" i="0">
                <a:solidFill>
                  <a:srgbClr val="2DD4BF"/>
                </a:solidFill>
                <a:latin typeface="Inter"/>
              </a:rPr>
              <a:t>No deploy button:  </a:t>
            </a:r>
            <a:r>
              <a:rPr sz="1200" b="0" i="0">
                <a:solidFill>
                  <a:srgbClr val="EDE6DA"/>
                </a:solidFill>
                <a:latin typeface="Inter"/>
              </a:rPr>
              <a:t>launching published it. Everything next is decoration.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palette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4 · LOOK</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COLOURS: PICK A PALETTE, THEN FINE-TUNE</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9</a:t>
            </a:r>
          </a:p>
        </p:txBody>
      </p:sp>
      <p:sp>
        <p:nvSpPr>
          <p:cNvPr id="13" name="Rounded Rectangle 12"/>
          <p:cNvSpPr/>
          <p:nvPr/>
        </p:nvSpPr>
        <p:spPr>
          <a:xfrm>
            <a:off x="28803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LAUNCH</a:t>
            </a:r>
          </a:p>
        </p:txBody>
      </p:sp>
      <p:sp>
        <p:nvSpPr>
          <p:cNvPr id="15" name="Rounded Rectangle 14"/>
          <p:cNvSpPr/>
          <p:nvPr/>
        </p:nvSpPr>
        <p:spPr>
          <a:xfrm>
            <a:off x="384048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SIGN IN</a:t>
            </a:r>
          </a:p>
        </p:txBody>
      </p:sp>
      <p:sp>
        <p:nvSpPr>
          <p:cNvPr id="17" name="Rounded Rectangle 16"/>
          <p:cNvSpPr/>
          <p:nvPr/>
        </p:nvSpPr>
        <p:spPr>
          <a:xfrm>
            <a:off x="480060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PASSWORD</a:t>
            </a:r>
          </a:p>
        </p:txBody>
      </p:sp>
      <p:sp>
        <p:nvSpPr>
          <p:cNvPr id="19" name="Rounded Rectangle 18"/>
          <p:cNvSpPr/>
          <p:nvPr/>
        </p:nvSpPr>
        <p:spPr>
          <a:xfrm>
            <a:off x="576072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4  LOOK</a:t>
            </a:r>
          </a:p>
        </p:txBody>
      </p:sp>
      <p:sp>
        <p:nvSpPr>
          <p:cNvPr id="21" name="Rounded Rectangle 20"/>
          <p:cNvSpPr/>
          <p:nvPr/>
        </p:nvSpPr>
        <p:spPr>
          <a:xfrm>
            <a:off x="672084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5  PHOTOS</a:t>
            </a:r>
          </a:p>
        </p:txBody>
      </p:sp>
      <p:sp>
        <p:nvSpPr>
          <p:cNvPr id="23" name="Rounded Rectangle 22"/>
          <p:cNvSpPr/>
          <p:nvPr/>
        </p:nvSpPr>
        <p:spPr>
          <a:xfrm>
            <a:off x="768096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914400" y="1828800"/>
            <a:ext cx="6675120" cy="2719493"/>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86384" y="1700784"/>
            <a:ext cx="6748272" cy="2792645"/>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c06_colors_dec9e6b5.png"/>
          <p:cNvPicPr>
            <a:picLocks noChangeAspect="1"/>
          </p:cNvPicPr>
          <p:nvPr/>
        </p:nvPicPr>
        <p:blipFill>
          <a:blip r:embed="rId4"/>
          <a:stretch>
            <a:fillRect/>
          </a:stretch>
        </p:blipFill>
        <p:spPr>
          <a:xfrm>
            <a:off x="822960" y="1737360"/>
            <a:ext cx="6675120" cy="2719493"/>
          </a:xfrm>
          <a:prstGeom prst="rect">
            <a:avLst/>
          </a:prstGeom>
        </p:spPr>
      </p:pic>
      <p:sp>
        <p:nvSpPr>
          <p:cNvPr id="30" name="Rounded Rectangle 29"/>
          <p:cNvSpPr/>
          <p:nvPr/>
        </p:nvSpPr>
        <p:spPr>
          <a:xfrm>
            <a:off x="5190837" y="2630466"/>
            <a:ext cx="2060016" cy="482092"/>
          </a:xfrm>
          <a:prstGeom prst="roundRect">
            <a:avLst>
              <a:gd name="adj" fmla="val 2276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7241709" y="2706920"/>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2" name="Rounded Rectangle 31"/>
          <p:cNvSpPr/>
          <p:nvPr/>
        </p:nvSpPr>
        <p:spPr>
          <a:xfrm>
            <a:off x="1465749" y="3267075"/>
            <a:ext cx="2682409" cy="284310"/>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1081701" y="3244638"/>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4" name="Rounded Rectangle 33"/>
          <p:cNvSpPr/>
          <p:nvPr/>
        </p:nvSpPr>
        <p:spPr>
          <a:xfrm>
            <a:off x="4172881" y="3260894"/>
            <a:ext cx="3077972" cy="296672"/>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7287429" y="3244638"/>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6" name="Rectangle 35"/>
          <p:cNvSpPr/>
          <p:nvPr/>
        </p:nvSpPr>
        <p:spPr>
          <a:xfrm>
            <a:off x="914400" y="5120640"/>
            <a:ext cx="6675120" cy="429922"/>
          </a:xfrm>
          <a:prstGeom prst="rect">
            <a:avLst/>
          </a:prstGeom>
          <a:solidFill>
            <a:srgbClr val="2DD4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Rectangle 36"/>
          <p:cNvSpPr/>
          <p:nvPr/>
        </p:nvSpPr>
        <p:spPr>
          <a:xfrm>
            <a:off x="786384" y="4992624"/>
            <a:ext cx="6748272" cy="503074"/>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8" name="Picture 37" descr="c09_saved_704f405f.png"/>
          <p:cNvPicPr>
            <a:picLocks noChangeAspect="1"/>
          </p:cNvPicPr>
          <p:nvPr/>
        </p:nvPicPr>
        <p:blipFill>
          <a:blip r:embed="rId5"/>
          <a:stretch>
            <a:fillRect/>
          </a:stretch>
        </p:blipFill>
        <p:spPr>
          <a:xfrm>
            <a:off x="822960" y="5029200"/>
            <a:ext cx="6675120" cy="429923"/>
          </a:xfrm>
          <a:prstGeom prst="rect">
            <a:avLst/>
          </a:prstGeom>
        </p:spPr>
      </p:pic>
      <p:sp>
        <p:nvSpPr>
          <p:cNvPr id="39" name="Rounded Rectangle 38"/>
          <p:cNvSpPr/>
          <p:nvPr/>
        </p:nvSpPr>
        <p:spPr>
          <a:xfrm>
            <a:off x="1049235" y="5090294"/>
            <a:ext cx="1131376" cy="271530"/>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Oval 39"/>
          <p:cNvSpPr/>
          <p:nvPr/>
        </p:nvSpPr>
        <p:spPr>
          <a:xfrm>
            <a:off x="2217187" y="5061467"/>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41" name="Rounded Rectangle 40"/>
          <p:cNvSpPr/>
          <p:nvPr/>
        </p:nvSpPr>
        <p:spPr>
          <a:xfrm>
            <a:off x="6332762" y="5131023"/>
            <a:ext cx="1052179" cy="282844"/>
          </a:xfrm>
          <a:prstGeom prst="roundRect">
            <a:avLst>
              <a:gd name="adj" fmla="val 30000"/>
            </a:avLst>
          </a:prstGeom>
          <a:noFill/>
          <a:ln w="31750">
            <a:solidFill>
              <a:srgbClr val="2DD4B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Oval 41"/>
          <p:cNvSpPr/>
          <p:nvPr/>
        </p:nvSpPr>
        <p:spPr>
          <a:xfrm>
            <a:off x="7918704" y="17373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43" name="TextBox 42"/>
          <p:cNvSpPr txBox="1"/>
          <p:nvPr/>
        </p:nvSpPr>
        <p:spPr>
          <a:xfrm>
            <a:off x="8366760" y="1737360"/>
            <a:ext cx="3291839" cy="868680"/>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Click a palette</a:t>
            </a:r>
          </a:p>
          <a:p>
            <a:pPr algn="l">
              <a:lnSpc>
                <a:spcPct val="100000"/>
              </a:lnSpc>
            </a:pPr>
            <a:r>
              <a:rPr sz="1150" b="0" i="0">
                <a:solidFill>
                  <a:srgbClr val="BFB5A8"/>
                </a:solidFill>
                <a:latin typeface="Inter"/>
              </a:rPr>
              <a:t>Customize → Color palettes. We picked “Classic Black”.</a:t>
            </a:r>
          </a:p>
        </p:txBody>
      </p:sp>
      <p:sp>
        <p:nvSpPr>
          <p:cNvPr id="44" name="Oval 43"/>
          <p:cNvSpPr/>
          <p:nvPr/>
        </p:nvSpPr>
        <p:spPr>
          <a:xfrm>
            <a:off x="7918704" y="2606039"/>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45" name="TextBox 44"/>
          <p:cNvSpPr txBox="1"/>
          <p:nvPr/>
        </p:nvSpPr>
        <p:spPr>
          <a:xfrm>
            <a:off x="8366760" y="2606039"/>
            <a:ext cx="3291839" cy="868680"/>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Adjust any colour</a:t>
            </a:r>
          </a:p>
          <a:p>
            <a:pPr algn="l">
              <a:lnSpc>
                <a:spcPct val="100000"/>
              </a:lnSpc>
            </a:pPr>
            <a:r>
              <a:rPr sz="1150" b="0" i="0">
                <a:solidFill>
                  <a:srgbClr val="BFB5A8"/>
                </a:solidFill>
                <a:latin typeface="Inter"/>
              </a:rPr>
              <a:t>Use the swatch or type a hex code.</a:t>
            </a:r>
          </a:p>
        </p:txBody>
      </p:sp>
      <p:sp>
        <p:nvSpPr>
          <p:cNvPr id="46" name="Oval 45"/>
          <p:cNvSpPr/>
          <p:nvPr/>
        </p:nvSpPr>
        <p:spPr>
          <a:xfrm>
            <a:off x="7918704" y="347472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47" name="TextBox 46"/>
          <p:cNvSpPr txBox="1"/>
          <p:nvPr/>
        </p:nvSpPr>
        <p:spPr>
          <a:xfrm>
            <a:off x="8366760" y="3474720"/>
            <a:ext cx="3291839" cy="868680"/>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Make it yours</a:t>
            </a:r>
          </a:p>
          <a:p>
            <a:pPr algn="l">
              <a:lnSpc>
                <a:spcPct val="100000"/>
              </a:lnSpc>
            </a:pPr>
            <a:r>
              <a:rPr sz="1150" b="0" i="0">
                <a:solidFill>
                  <a:srgbClr val="BFB5A8"/>
                </a:solidFill>
                <a:latin typeface="Inter"/>
              </a:rPr>
              <a:t>We changed Accent to gold, #EAB308.</a:t>
            </a:r>
          </a:p>
        </p:txBody>
      </p:sp>
      <p:sp>
        <p:nvSpPr>
          <p:cNvPr id="48" name="Oval 47"/>
          <p:cNvSpPr/>
          <p:nvPr/>
        </p:nvSpPr>
        <p:spPr>
          <a:xfrm>
            <a:off x="7918704" y="434340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49" name="TextBox 48"/>
          <p:cNvSpPr txBox="1"/>
          <p:nvPr/>
        </p:nvSpPr>
        <p:spPr>
          <a:xfrm>
            <a:off x="8366760" y="4343400"/>
            <a:ext cx="3291839" cy="868680"/>
          </a:xfrm>
          <a:prstGeom prst="rect">
            <a:avLst/>
          </a:prstGeom>
          <a:noFill/>
        </p:spPr>
        <p:txBody>
          <a:bodyPr wrap="square" lIns="18288" rIns="18288" tIns="18288" bIns="18288" anchor="t">
            <a:noAutofit/>
          </a:bodyPr>
          <a:lstStyle/>
          <a:p>
            <a:pPr algn="l">
              <a:lnSpc>
                <a:spcPct val="100000"/>
              </a:lnSpc>
            </a:pPr>
            <a:r>
              <a:rPr sz="1500" b="1" i="0">
                <a:solidFill>
                  <a:srgbClr val="F5E6C8"/>
                </a:solidFill>
                <a:latin typeface="Inter"/>
              </a:rPr>
              <a:t>Save customization</a:t>
            </a:r>
          </a:p>
          <a:p>
            <a:pPr algn="l">
              <a:lnSpc>
                <a:spcPct val="100000"/>
              </a:lnSpc>
            </a:pPr>
            <a:r>
              <a:rPr sz="1150" b="0" i="0">
                <a:solidFill>
                  <a:srgbClr val="BFB5A8"/>
                </a:solidFill>
                <a:latin typeface="Inter"/>
              </a:rPr>
              <a:t>At the bottom. Wait for “Customization saved”.</a:t>
            </a:r>
          </a:p>
        </p:txBody>
      </p:sp>
      <p:sp>
        <p:nvSpPr>
          <p:cNvPr id="50" name="TextBox 49"/>
          <p:cNvSpPr txBox="1"/>
          <p:nvPr/>
        </p:nvSpPr>
        <p:spPr>
          <a:xfrm>
            <a:off x="7909560" y="5285232"/>
            <a:ext cx="3749039" cy="274320"/>
          </a:xfrm>
          <a:prstGeom prst="rect">
            <a:avLst/>
          </a:prstGeom>
          <a:noFill/>
        </p:spPr>
        <p:txBody>
          <a:bodyPr wrap="square" lIns="18288" rIns="18288" tIns="18288" bIns="18288" anchor="t">
            <a:noAutofit/>
          </a:bodyPr>
          <a:lstStyle/>
          <a:p>
            <a:pPr algn="l">
              <a:lnSpc>
                <a:spcPct val="110000"/>
              </a:lnSpc>
            </a:pPr>
            <a:r>
              <a:rPr sz="1000" b="1" i="0">
                <a:solidFill>
                  <a:srgbClr val="8C8279"/>
                </a:solidFill>
                <a:latin typeface="Inter"/>
              </a:rPr>
              <a:t>OUR FINAL COLOURS</a:t>
            </a:r>
          </a:p>
        </p:txBody>
      </p:sp>
      <p:sp>
        <p:nvSpPr>
          <p:cNvPr id="51" name="Rounded Rectangle 50"/>
          <p:cNvSpPr/>
          <p:nvPr/>
        </p:nvSpPr>
        <p:spPr>
          <a:xfrm>
            <a:off x="7909560" y="5559552"/>
            <a:ext cx="640080" cy="384048"/>
          </a:xfrm>
          <a:prstGeom prst="roundRect">
            <a:avLst>
              <a:gd name="adj" fmla="val 20000"/>
            </a:avLst>
          </a:prstGeom>
          <a:solidFill>
            <a:srgbClr val="E5E7EB"/>
          </a:solidFill>
          <a:ln w="9525">
            <a:solidFill>
              <a:srgbClr val="5A444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7854696" y="5961888"/>
            <a:ext cx="749808" cy="228600"/>
          </a:xfrm>
          <a:prstGeom prst="rect">
            <a:avLst/>
          </a:prstGeom>
          <a:noFill/>
        </p:spPr>
        <p:txBody>
          <a:bodyPr wrap="square" lIns="18288" rIns="18288" tIns="18288" bIns="18288" anchor="t">
            <a:noAutofit/>
          </a:bodyPr>
          <a:lstStyle/>
          <a:p>
            <a:pPr algn="ctr">
              <a:lnSpc>
                <a:spcPct val="110000"/>
              </a:lnSpc>
            </a:pPr>
            <a:r>
              <a:rPr sz="850" b="0" i="0">
                <a:solidFill>
                  <a:srgbClr val="BFB5A8"/>
                </a:solidFill>
                <a:latin typeface="Inter"/>
              </a:rPr>
              <a:t>Primary</a:t>
            </a:r>
          </a:p>
        </p:txBody>
      </p:sp>
      <p:sp>
        <p:nvSpPr>
          <p:cNvPr id="53" name="Rounded Rectangle 52"/>
          <p:cNvSpPr/>
          <p:nvPr/>
        </p:nvSpPr>
        <p:spPr>
          <a:xfrm>
            <a:off x="8659368" y="5559552"/>
            <a:ext cx="640080" cy="384048"/>
          </a:xfrm>
          <a:prstGeom prst="roundRect">
            <a:avLst>
              <a:gd name="adj" fmla="val 20000"/>
            </a:avLst>
          </a:prstGeom>
          <a:solidFill>
            <a:srgbClr val="EAB308"/>
          </a:solidFill>
          <a:ln w="9525">
            <a:solidFill>
              <a:srgbClr val="5A444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8604504" y="5961888"/>
            <a:ext cx="749808" cy="228600"/>
          </a:xfrm>
          <a:prstGeom prst="rect">
            <a:avLst/>
          </a:prstGeom>
          <a:noFill/>
        </p:spPr>
        <p:txBody>
          <a:bodyPr wrap="square" lIns="18288" rIns="18288" tIns="18288" bIns="18288" anchor="t">
            <a:noAutofit/>
          </a:bodyPr>
          <a:lstStyle/>
          <a:p>
            <a:pPr algn="ctr">
              <a:lnSpc>
                <a:spcPct val="110000"/>
              </a:lnSpc>
            </a:pPr>
            <a:r>
              <a:rPr sz="850" b="0" i="0">
                <a:solidFill>
                  <a:srgbClr val="BFB5A8"/>
                </a:solidFill>
                <a:latin typeface="Inter"/>
              </a:rPr>
              <a:t>Accent</a:t>
            </a:r>
          </a:p>
        </p:txBody>
      </p:sp>
      <p:sp>
        <p:nvSpPr>
          <p:cNvPr id="55" name="Rounded Rectangle 54"/>
          <p:cNvSpPr/>
          <p:nvPr/>
        </p:nvSpPr>
        <p:spPr>
          <a:xfrm>
            <a:off x="9409176" y="5559552"/>
            <a:ext cx="640080" cy="384048"/>
          </a:xfrm>
          <a:prstGeom prst="roundRect">
            <a:avLst>
              <a:gd name="adj" fmla="val 20000"/>
            </a:avLst>
          </a:prstGeom>
          <a:solidFill>
            <a:srgbClr val="050505"/>
          </a:solidFill>
          <a:ln w="9525">
            <a:solidFill>
              <a:srgbClr val="5A444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6" name="TextBox 55"/>
          <p:cNvSpPr txBox="1"/>
          <p:nvPr/>
        </p:nvSpPr>
        <p:spPr>
          <a:xfrm>
            <a:off x="9354312" y="5961888"/>
            <a:ext cx="749808" cy="228600"/>
          </a:xfrm>
          <a:prstGeom prst="rect">
            <a:avLst/>
          </a:prstGeom>
          <a:noFill/>
        </p:spPr>
        <p:txBody>
          <a:bodyPr wrap="square" lIns="18288" rIns="18288" tIns="18288" bIns="18288" anchor="t">
            <a:noAutofit/>
          </a:bodyPr>
          <a:lstStyle/>
          <a:p>
            <a:pPr algn="ctr">
              <a:lnSpc>
                <a:spcPct val="110000"/>
              </a:lnSpc>
            </a:pPr>
            <a:r>
              <a:rPr sz="850" b="0" i="0">
                <a:solidFill>
                  <a:srgbClr val="BFB5A8"/>
                </a:solidFill>
                <a:latin typeface="Inter"/>
              </a:rPr>
              <a:t>Background</a:t>
            </a:r>
          </a:p>
        </p:txBody>
      </p:sp>
      <p:sp>
        <p:nvSpPr>
          <p:cNvPr id="57" name="Rounded Rectangle 56"/>
          <p:cNvSpPr/>
          <p:nvPr/>
        </p:nvSpPr>
        <p:spPr>
          <a:xfrm>
            <a:off x="10158984" y="5559552"/>
            <a:ext cx="640080" cy="384048"/>
          </a:xfrm>
          <a:prstGeom prst="roundRect">
            <a:avLst>
              <a:gd name="adj" fmla="val 20000"/>
            </a:avLst>
          </a:prstGeom>
          <a:solidFill>
            <a:srgbClr val="111111"/>
          </a:solidFill>
          <a:ln w="9525">
            <a:solidFill>
              <a:srgbClr val="5A444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8" name="TextBox 57"/>
          <p:cNvSpPr txBox="1"/>
          <p:nvPr/>
        </p:nvSpPr>
        <p:spPr>
          <a:xfrm>
            <a:off x="10104119" y="5961888"/>
            <a:ext cx="749808" cy="228600"/>
          </a:xfrm>
          <a:prstGeom prst="rect">
            <a:avLst/>
          </a:prstGeom>
          <a:noFill/>
        </p:spPr>
        <p:txBody>
          <a:bodyPr wrap="square" lIns="18288" rIns="18288" tIns="18288" bIns="18288" anchor="t">
            <a:noAutofit/>
          </a:bodyPr>
          <a:lstStyle/>
          <a:p>
            <a:pPr algn="ctr">
              <a:lnSpc>
                <a:spcPct val="110000"/>
              </a:lnSpc>
            </a:pPr>
            <a:r>
              <a:rPr sz="850" b="0" i="0">
                <a:solidFill>
                  <a:srgbClr val="BFB5A8"/>
                </a:solidFill>
                <a:latin typeface="Inter"/>
              </a:rPr>
              <a:t>Panel</a:t>
            </a:r>
          </a:p>
        </p:txBody>
      </p:sp>
      <p:sp>
        <p:nvSpPr>
          <p:cNvPr id="59" name="Rounded Rectangle 58"/>
          <p:cNvSpPr/>
          <p:nvPr/>
        </p:nvSpPr>
        <p:spPr>
          <a:xfrm>
            <a:off x="10908792" y="5559552"/>
            <a:ext cx="640080" cy="384048"/>
          </a:xfrm>
          <a:prstGeom prst="roundRect">
            <a:avLst>
              <a:gd name="adj" fmla="val 20000"/>
            </a:avLst>
          </a:prstGeom>
          <a:solidFill>
            <a:srgbClr val="2A2A2A"/>
          </a:solidFill>
          <a:ln w="9525">
            <a:solidFill>
              <a:srgbClr val="5A444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TextBox 59"/>
          <p:cNvSpPr txBox="1"/>
          <p:nvPr/>
        </p:nvSpPr>
        <p:spPr>
          <a:xfrm>
            <a:off x="10853928" y="5961888"/>
            <a:ext cx="749808" cy="228600"/>
          </a:xfrm>
          <a:prstGeom prst="rect">
            <a:avLst/>
          </a:prstGeom>
          <a:noFill/>
        </p:spPr>
        <p:txBody>
          <a:bodyPr wrap="square" lIns="18288" rIns="18288" tIns="18288" bIns="18288" anchor="t">
            <a:noAutofit/>
          </a:bodyPr>
          <a:lstStyle/>
          <a:p>
            <a:pPr algn="ctr">
              <a:lnSpc>
                <a:spcPct val="110000"/>
              </a:lnSpc>
            </a:pPr>
            <a:r>
              <a:rPr sz="850" b="0" i="0">
                <a:solidFill>
                  <a:srgbClr val="BFB5A8"/>
                </a:solidFill>
                <a:latin typeface="Inter"/>
              </a:rPr>
              <a:t>Border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type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4 · LOOK</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FONTS, TAGLINE, BIO AND HANDLE</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10</a:t>
            </a:r>
          </a:p>
        </p:txBody>
      </p:sp>
      <p:sp>
        <p:nvSpPr>
          <p:cNvPr id="13" name="Rounded Rectangle 12"/>
          <p:cNvSpPr/>
          <p:nvPr/>
        </p:nvSpPr>
        <p:spPr>
          <a:xfrm>
            <a:off x="28803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LAUNCH</a:t>
            </a:r>
          </a:p>
        </p:txBody>
      </p:sp>
      <p:sp>
        <p:nvSpPr>
          <p:cNvPr id="15" name="Rounded Rectangle 14"/>
          <p:cNvSpPr/>
          <p:nvPr/>
        </p:nvSpPr>
        <p:spPr>
          <a:xfrm>
            <a:off x="384048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SIGN IN</a:t>
            </a:r>
          </a:p>
        </p:txBody>
      </p:sp>
      <p:sp>
        <p:nvSpPr>
          <p:cNvPr id="17" name="Rounded Rectangle 16"/>
          <p:cNvSpPr/>
          <p:nvPr/>
        </p:nvSpPr>
        <p:spPr>
          <a:xfrm>
            <a:off x="480060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PASSWORD</a:t>
            </a:r>
          </a:p>
        </p:txBody>
      </p:sp>
      <p:sp>
        <p:nvSpPr>
          <p:cNvPr id="19" name="Rounded Rectangle 18"/>
          <p:cNvSpPr/>
          <p:nvPr/>
        </p:nvSpPr>
        <p:spPr>
          <a:xfrm>
            <a:off x="576072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4  LOOK</a:t>
            </a:r>
          </a:p>
        </p:txBody>
      </p:sp>
      <p:sp>
        <p:nvSpPr>
          <p:cNvPr id="21" name="Rounded Rectangle 20"/>
          <p:cNvSpPr/>
          <p:nvPr/>
        </p:nvSpPr>
        <p:spPr>
          <a:xfrm>
            <a:off x="672084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5  PHOTOS</a:t>
            </a:r>
          </a:p>
        </p:txBody>
      </p:sp>
      <p:sp>
        <p:nvSpPr>
          <p:cNvPr id="23" name="Rounded Rectangle 22"/>
          <p:cNvSpPr/>
          <p:nvPr/>
        </p:nvSpPr>
        <p:spPr>
          <a:xfrm>
            <a:off x="768096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914400" y="1828800"/>
            <a:ext cx="6675120" cy="2534073"/>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86384" y="1700784"/>
            <a:ext cx="6748272" cy="2607225"/>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c05_profile_font_5aff1864.png"/>
          <p:cNvPicPr>
            <a:picLocks noChangeAspect="1"/>
          </p:cNvPicPr>
          <p:nvPr/>
        </p:nvPicPr>
        <p:blipFill>
          <a:blip r:embed="rId4"/>
          <a:stretch>
            <a:fillRect/>
          </a:stretch>
        </p:blipFill>
        <p:spPr>
          <a:xfrm>
            <a:off x="822960" y="1737360"/>
            <a:ext cx="6675120" cy="2534073"/>
          </a:xfrm>
          <a:prstGeom prst="rect">
            <a:avLst/>
          </a:prstGeom>
        </p:spPr>
      </p:pic>
      <p:sp>
        <p:nvSpPr>
          <p:cNvPr id="30" name="Rounded Rectangle 29"/>
          <p:cNvSpPr/>
          <p:nvPr/>
        </p:nvSpPr>
        <p:spPr>
          <a:xfrm>
            <a:off x="4172881" y="3047661"/>
            <a:ext cx="3077972" cy="296672"/>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7241709" y="3031405"/>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2" name="Rounded Rectangle 31"/>
          <p:cNvSpPr/>
          <p:nvPr/>
        </p:nvSpPr>
        <p:spPr>
          <a:xfrm>
            <a:off x="4172881" y="2182368"/>
            <a:ext cx="3077972" cy="284310"/>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5547275" y="1816608"/>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4" name="Rounded Rectangle 33"/>
          <p:cNvSpPr/>
          <p:nvPr/>
        </p:nvSpPr>
        <p:spPr>
          <a:xfrm>
            <a:off x="1070186" y="2615014"/>
            <a:ext cx="3077972" cy="284310"/>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704426" y="2592578"/>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6" name="Rounded Rectangle 35"/>
          <p:cNvSpPr/>
          <p:nvPr/>
        </p:nvSpPr>
        <p:spPr>
          <a:xfrm>
            <a:off x="4172881" y="2615014"/>
            <a:ext cx="3077972" cy="284310"/>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Oval 36"/>
          <p:cNvSpPr/>
          <p:nvPr/>
        </p:nvSpPr>
        <p:spPr>
          <a:xfrm>
            <a:off x="7241709" y="2592578"/>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38" name="Rounded Rectangle 37"/>
          <p:cNvSpPr/>
          <p:nvPr/>
        </p:nvSpPr>
        <p:spPr>
          <a:xfrm>
            <a:off x="1070186" y="3690450"/>
            <a:ext cx="6180666" cy="482092"/>
          </a:xfrm>
          <a:prstGeom prst="roundRect">
            <a:avLst>
              <a:gd name="adj" fmla="val 2276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Oval 38"/>
          <p:cNvSpPr/>
          <p:nvPr/>
        </p:nvSpPr>
        <p:spPr>
          <a:xfrm>
            <a:off x="704426" y="3766904"/>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40" name="Oval 39"/>
          <p:cNvSpPr/>
          <p:nvPr/>
        </p:nvSpPr>
        <p:spPr>
          <a:xfrm>
            <a:off x="7918704" y="17373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41" name="TextBox 40"/>
          <p:cNvSpPr txBox="1"/>
          <p:nvPr/>
        </p:nvSpPr>
        <p:spPr>
          <a:xfrm>
            <a:off x="8366760" y="1737360"/>
            <a:ext cx="3291839" cy="749808"/>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Font</a:t>
            </a:r>
          </a:p>
          <a:p>
            <a:pPr algn="l">
              <a:lnSpc>
                <a:spcPct val="100000"/>
              </a:lnSpc>
            </a:pPr>
            <a:r>
              <a:rPr sz="1150" b="0" i="0">
                <a:solidFill>
                  <a:srgbClr val="BFB5A8"/>
                </a:solidFill>
                <a:latin typeface="Inter"/>
              </a:rPr>
              <a:t>20 to choose from. We picked Cinzel.</a:t>
            </a:r>
          </a:p>
        </p:txBody>
      </p:sp>
      <p:sp>
        <p:nvSpPr>
          <p:cNvPr id="42" name="Oval 41"/>
          <p:cNvSpPr/>
          <p:nvPr/>
        </p:nvSpPr>
        <p:spPr>
          <a:xfrm>
            <a:off x="7918704" y="2487168"/>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43" name="TextBox 42"/>
          <p:cNvSpPr txBox="1"/>
          <p:nvPr/>
        </p:nvSpPr>
        <p:spPr>
          <a:xfrm>
            <a:off x="8366760" y="2487168"/>
            <a:ext cx="3291839" cy="749808"/>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Tagline</a:t>
            </a:r>
          </a:p>
          <a:p>
            <a:pPr algn="l">
              <a:lnSpc>
                <a:spcPct val="100000"/>
              </a:lnSpc>
            </a:pPr>
            <a:r>
              <a:rPr sz="1150" b="0" i="0">
                <a:solidFill>
                  <a:srgbClr val="BFB5A8"/>
                </a:solidFill>
                <a:latin typeface="Inter"/>
              </a:rPr>
              <a:t>One short line under your shop name.</a:t>
            </a:r>
          </a:p>
        </p:txBody>
      </p:sp>
      <p:sp>
        <p:nvSpPr>
          <p:cNvPr id="44" name="Oval 43"/>
          <p:cNvSpPr/>
          <p:nvPr/>
        </p:nvSpPr>
        <p:spPr>
          <a:xfrm>
            <a:off x="7918704" y="3236976"/>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45" name="TextBox 44"/>
          <p:cNvSpPr txBox="1"/>
          <p:nvPr/>
        </p:nvSpPr>
        <p:spPr>
          <a:xfrm>
            <a:off x="8366760" y="3236976"/>
            <a:ext cx="3291839" cy="749808"/>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Creator name</a:t>
            </a:r>
          </a:p>
          <a:p>
            <a:pPr algn="l">
              <a:lnSpc>
                <a:spcPct val="100000"/>
              </a:lnSpc>
            </a:pPr>
            <a:r>
              <a:rPr sz="1150" b="0" i="0">
                <a:solidFill>
                  <a:srgbClr val="BFB5A8"/>
                </a:solidFill>
                <a:latin typeface="Inter"/>
              </a:rPr>
              <a:t>The artist name on your posts.</a:t>
            </a:r>
          </a:p>
        </p:txBody>
      </p:sp>
      <p:sp>
        <p:nvSpPr>
          <p:cNvPr id="46" name="Oval 45"/>
          <p:cNvSpPr/>
          <p:nvPr/>
        </p:nvSpPr>
        <p:spPr>
          <a:xfrm>
            <a:off x="7918704" y="3986783"/>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47" name="TextBox 46"/>
          <p:cNvSpPr txBox="1"/>
          <p:nvPr/>
        </p:nvSpPr>
        <p:spPr>
          <a:xfrm>
            <a:off x="8366760" y="3986783"/>
            <a:ext cx="3291839" cy="749808"/>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Handle: leave out the “@”</a:t>
            </a:r>
          </a:p>
          <a:p>
            <a:pPr algn="l">
              <a:lnSpc>
                <a:spcPct val="100000"/>
              </a:lnSpc>
            </a:pPr>
            <a:r>
              <a:rPr sz="1150" b="0" i="0">
                <a:solidFill>
                  <a:srgbClr val="BFB5A8"/>
                </a:solidFill>
                <a:latin typeface="Inter"/>
              </a:rPr>
              <a:t>The site adds one. Typing it gave us “@@”.</a:t>
            </a:r>
          </a:p>
        </p:txBody>
      </p:sp>
      <p:sp>
        <p:nvSpPr>
          <p:cNvPr id="48" name="Oval 47"/>
          <p:cNvSpPr/>
          <p:nvPr/>
        </p:nvSpPr>
        <p:spPr>
          <a:xfrm>
            <a:off x="7918704" y="4736592"/>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49" name="TextBox 48"/>
          <p:cNvSpPr txBox="1"/>
          <p:nvPr/>
        </p:nvSpPr>
        <p:spPr>
          <a:xfrm>
            <a:off x="8366760" y="4736592"/>
            <a:ext cx="3291839" cy="749808"/>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Bio</a:t>
            </a:r>
          </a:p>
          <a:p>
            <a:pPr algn="l">
              <a:lnSpc>
                <a:spcPct val="100000"/>
              </a:lnSpc>
            </a:pPr>
            <a:r>
              <a:rPr sz="1150" b="0" i="0">
                <a:solidFill>
                  <a:srgbClr val="BFB5A8"/>
                </a:solidFill>
                <a:latin typeface="Inter"/>
              </a:rPr>
              <a:t>Two or three friendly sentences.</a:t>
            </a:r>
          </a:p>
        </p:txBody>
      </p:sp>
      <p:sp>
        <p:nvSpPr>
          <p:cNvPr id="50" name="TextBox 49"/>
          <p:cNvSpPr txBox="1"/>
          <p:nvPr/>
        </p:nvSpPr>
        <p:spPr>
          <a:xfrm>
            <a:off x="822960" y="4526280"/>
            <a:ext cx="3108960" cy="274320"/>
          </a:xfrm>
          <a:prstGeom prst="rect">
            <a:avLst/>
          </a:prstGeom>
          <a:noFill/>
        </p:spPr>
        <p:txBody>
          <a:bodyPr wrap="square" lIns="18288" rIns="18288" tIns="18288" bIns="18288" anchor="t">
            <a:noAutofit/>
          </a:bodyPr>
          <a:lstStyle/>
          <a:p>
            <a:pPr algn="l">
              <a:lnSpc>
                <a:spcPct val="110000"/>
              </a:lnSpc>
            </a:pPr>
            <a:r>
              <a:rPr sz="1000" b="1" i="0">
                <a:solidFill>
                  <a:srgbClr val="8C8279"/>
                </a:solidFill>
                <a:latin typeface="Inter"/>
              </a:rPr>
              <a:t>BEFORE: default font</a:t>
            </a:r>
          </a:p>
        </p:txBody>
      </p:sp>
      <p:sp>
        <p:nvSpPr>
          <p:cNvPr id="51" name="Rectangle 50"/>
          <p:cNvSpPr/>
          <p:nvPr/>
        </p:nvSpPr>
        <p:spPr>
          <a:xfrm>
            <a:off x="786384" y="4764024"/>
            <a:ext cx="3273552" cy="528320"/>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2" name="Picture 51" descr="b01_shop_first_e1ffa81f.png"/>
          <p:cNvPicPr>
            <a:picLocks noChangeAspect="1"/>
          </p:cNvPicPr>
          <p:nvPr/>
        </p:nvPicPr>
        <p:blipFill>
          <a:blip r:embed="rId5"/>
          <a:stretch>
            <a:fillRect/>
          </a:stretch>
        </p:blipFill>
        <p:spPr>
          <a:xfrm>
            <a:off x="822960" y="4800600"/>
            <a:ext cx="3200400" cy="455168"/>
          </a:xfrm>
          <a:prstGeom prst="rect">
            <a:avLst/>
          </a:prstGeom>
        </p:spPr>
      </p:pic>
      <p:sp>
        <p:nvSpPr>
          <p:cNvPr id="53" name="TextBox 52"/>
          <p:cNvSpPr txBox="1"/>
          <p:nvPr/>
        </p:nvSpPr>
        <p:spPr>
          <a:xfrm>
            <a:off x="4297680" y="4526280"/>
            <a:ext cx="3200400" cy="274320"/>
          </a:xfrm>
          <a:prstGeom prst="rect">
            <a:avLst/>
          </a:prstGeom>
          <a:noFill/>
        </p:spPr>
        <p:txBody>
          <a:bodyPr wrap="square" lIns="18288" rIns="18288" tIns="18288" bIns="18288" anchor="t">
            <a:noAutofit/>
          </a:bodyPr>
          <a:lstStyle/>
          <a:p>
            <a:pPr algn="l">
              <a:lnSpc>
                <a:spcPct val="110000"/>
              </a:lnSpc>
            </a:pPr>
            <a:r>
              <a:rPr sz="1000" b="1" i="0">
                <a:solidFill>
                  <a:srgbClr val="EAB308"/>
                </a:solidFill>
                <a:latin typeface="Inter"/>
              </a:rPr>
              <a:t>AFTER: Cinzel</a:t>
            </a:r>
          </a:p>
        </p:txBody>
      </p:sp>
      <p:sp>
        <p:nvSpPr>
          <p:cNvPr id="54" name="Rectangle 53"/>
          <p:cNvSpPr/>
          <p:nvPr/>
        </p:nvSpPr>
        <p:spPr>
          <a:xfrm>
            <a:off x="4261104" y="4764024"/>
            <a:ext cx="3273552" cy="528320"/>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5" name="Picture 54" descr="f01_live_top_ce569b0a.png"/>
          <p:cNvPicPr>
            <a:picLocks noChangeAspect="1"/>
          </p:cNvPicPr>
          <p:nvPr/>
        </p:nvPicPr>
        <p:blipFill>
          <a:blip r:embed="rId6"/>
          <a:stretch>
            <a:fillRect/>
          </a:stretch>
        </p:blipFill>
        <p:spPr>
          <a:xfrm>
            <a:off x="4297680" y="4800600"/>
            <a:ext cx="3200400" cy="455168"/>
          </a:xfrm>
          <a:prstGeom prst="rect">
            <a:avLst/>
          </a:prstGeom>
        </p:spPr>
      </p:pic>
      <p:sp>
        <p:nvSpPr>
          <p:cNvPr id="56" name="TextBox 55"/>
          <p:cNvSpPr txBox="1"/>
          <p:nvPr/>
        </p:nvSpPr>
        <p:spPr>
          <a:xfrm>
            <a:off x="822960" y="5349240"/>
            <a:ext cx="6675120" cy="731520"/>
          </a:xfrm>
          <a:prstGeom prst="rect">
            <a:avLst/>
          </a:prstGeom>
          <a:noFill/>
        </p:spPr>
        <p:txBody>
          <a:bodyPr wrap="square" lIns="18288" rIns="18288" tIns="18288" bIns="18288" anchor="t">
            <a:noAutofit/>
          </a:bodyPr>
          <a:lstStyle/>
          <a:p>
            <a:pPr algn="l">
              <a:lnSpc>
                <a:spcPct val="110000"/>
              </a:lnSpc>
            </a:pPr>
            <a:r>
              <a:rPr sz="1150" b="0" i="1">
                <a:solidFill>
                  <a:srgbClr val="BFB5A8"/>
                </a:solidFill>
                <a:latin typeface="Inter"/>
              </a:rPr>
              <a:t>Tip: fancy display fonts like Cinzel look great in headings but are harder to read in long text. Check your bio on a phone after saving.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image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5 · PHOTOS</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UPLOAD ONCE, THEN “USE AS…”</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11</a:t>
            </a:r>
          </a:p>
        </p:txBody>
      </p:sp>
      <p:sp>
        <p:nvSpPr>
          <p:cNvPr id="13" name="Rounded Rectangle 12"/>
          <p:cNvSpPr/>
          <p:nvPr/>
        </p:nvSpPr>
        <p:spPr>
          <a:xfrm>
            <a:off x="28803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LAUNCH</a:t>
            </a:r>
          </a:p>
        </p:txBody>
      </p:sp>
      <p:sp>
        <p:nvSpPr>
          <p:cNvPr id="15" name="Rounded Rectangle 14"/>
          <p:cNvSpPr/>
          <p:nvPr/>
        </p:nvSpPr>
        <p:spPr>
          <a:xfrm>
            <a:off x="384048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SIGN IN</a:t>
            </a:r>
          </a:p>
        </p:txBody>
      </p:sp>
      <p:sp>
        <p:nvSpPr>
          <p:cNvPr id="17" name="Rounded Rectangle 16"/>
          <p:cNvSpPr/>
          <p:nvPr/>
        </p:nvSpPr>
        <p:spPr>
          <a:xfrm>
            <a:off x="480060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PASSWORD</a:t>
            </a:r>
          </a:p>
        </p:txBody>
      </p:sp>
      <p:sp>
        <p:nvSpPr>
          <p:cNvPr id="19" name="Rounded Rectangle 18"/>
          <p:cNvSpPr/>
          <p:nvPr/>
        </p:nvSpPr>
        <p:spPr>
          <a:xfrm>
            <a:off x="576072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LOOK</a:t>
            </a:r>
          </a:p>
        </p:txBody>
      </p:sp>
      <p:sp>
        <p:nvSpPr>
          <p:cNvPr id="21" name="Rounded Rectangle 20"/>
          <p:cNvSpPr/>
          <p:nvPr/>
        </p:nvSpPr>
        <p:spPr>
          <a:xfrm>
            <a:off x="672084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5  PHOTOS</a:t>
            </a:r>
          </a:p>
        </p:txBody>
      </p:sp>
      <p:sp>
        <p:nvSpPr>
          <p:cNvPr id="23" name="Rounded Rectangle 22"/>
          <p:cNvSpPr/>
          <p:nvPr/>
        </p:nvSpPr>
        <p:spPr>
          <a:xfrm>
            <a:off x="768096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914400" y="1828800"/>
            <a:ext cx="5760720" cy="1301496"/>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86384" y="1700784"/>
            <a:ext cx="5833872" cy="1374648"/>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c03_banner_uploaded_4c0053f1.png"/>
          <p:cNvPicPr>
            <a:picLocks noChangeAspect="1"/>
          </p:cNvPicPr>
          <p:nvPr/>
        </p:nvPicPr>
        <p:blipFill>
          <a:blip r:embed="rId4"/>
          <a:stretch>
            <a:fillRect/>
          </a:stretch>
        </p:blipFill>
        <p:spPr>
          <a:xfrm>
            <a:off x="822960" y="1737360"/>
            <a:ext cx="5760720" cy="1301496"/>
          </a:xfrm>
          <a:prstGeom prst="rect">
            <a:avLst/>
          </a:prstGeom>
        </p:spPr>
      </p:pic>
      <p:sp>
        <p:nvSpPr>
          <p:cNvPr id="30" name="Rounded Rectangle 29"/>
          <p:cNvSpPr/>
          <p:nvPr/>
        </p:nvSpPr>
        <p:spPr>
          <a:xfrm>
            <a:off x="1036320" y="2142744"/>
            <a:ext cx="917448" cy="213360"/>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1990344" y="2084831"/>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2" name="Rounded Rectangle 31"/>
          <p:cNvSpPr/>
          <p:nvPr/>
        </p:nvSpPr>
        <p:spPr>
          <a:xfrm>
            <a:off x="1036320" y="2393441"/>
            <a:ext cx="5334000" cy="480060"/>
          </a:xfrm>
          <a:prstGeom prst="roundRect">
            <a:avLst>
              <a:gd name="adj" fmla="val 22857"/>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670560" y="2468879"/>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4" name="Rectangle 33"/>
          <p:cNvSpPr/>
          <p:nvPr/>
        </p:nvSpPr>
        <p:spPr>
          <a:xfrm>
            <a:off x="914400" y="3520440"/>
            <a:ext cx="4206240" cy="2709789"/>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Rectangle 34"/>
          <p:cNvSpPr/>
          <p:nvPr/>
        </p:nvSpPr>
        <p:spPr>
          <a:xfrm>
            <a:off x="786384" y="3392424"/>
            <a:ext cx="4279392" cy="2782941"/>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Picture 35" descr="c07_media_apply_abf1f4b4.png"/>
          <p:cNvPicPr>
            <a:picLocks noChangeAspect="1"/>
          </p:cNvPicPr>
          <p:nvPr/>
        </p:nvPicPr>
        <p:blipFill>
          <a:blip r:embed="rId5"/>
          <a:stretch>
            <a:fillRect/>
          </a:stretch>
        </p:blipFill>
        <p:spPr>
          <a:xfrm>
            <a:off x="822960" y="3429000"/>
            <a:ext cx="4206240" cy="2709789"/>
          </a:xfrm>
          <a:prstGeom prst="rect">
            <a:avLst/>
          </a:prstGeom>
        </p:spPr>
      </p:pic>
      <p:sp>
        <p:nvSpPr>
          <p:cNvPr id="37" name="Rounded Rectangle 36"/>
          <p:cNvSpPr/>
          <p:nvPr/>
        </p:nvSpPr>
        <p:spPr>
          <a:xfrm>
            <a:off x="3015058" y="5234447"/>
            <a:ext cx="663291" cy="169867"/>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Oval 37"/>
          <p:cNvSpPr/>
          <p:nvPr/>
        </p:nvSpPr>
        <p:spPr>
          <a:xfrm>
            <a:off x="3714925" y="5163933"/>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9" name="Rounded Rectangle 38"/>
          <p:cNvSpPr/>
          <p:nvPr/>
        </p:nvSpPr>
        <p:spPr>
          <a:xfrm>
            <a:off x="984738" y="5388137"/>
            <a:ext cx="800803" cy="169867"/>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Oval 39"/>
          <p:cNvSpPr/>
          <p:nvPr/>
        </p:nvSpPr>
        <p:spPr>
          <a:xfrm>
            <a:off x="746994" y="5335910"/>
            <a:ext cx="274320" cy="274320"/>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41" name="Rounded Rectangle 40"/>
          <p:cNvSpPr/>
          <p:nvPr/>
        </p:nvSpPr>
        <p:spPr>
          <a:xfrm>
            <a:off x="984738" y="5541826"/>
            <a:ext cx="1092004" cy="169867"/>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Oval 41"/>
          <p:cNvSpPr/>
          <p:nvPr/>
        </p:nvSpPr>
        <p:spPr>
          <a:xfrm>
            <a:off x="2113319" y="5471312"/>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43" name="Oval 42"/>
          <p:cNvSpPr/>
          <p:nvPr/>
        </p:nvSpPr>
        <p:spPr>
          <a:xfrm>
            <a:off x="7004304" y="17373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44" name="TextBox 43"/>
          <p:cNvSpPr txBox="1"/>
          <p:nvPr/>
        </p:nvSpPr>
        <p:spPr>
          <a:xfrm>
            <a:off x="7452360" y="1737360"/>
            <a:ext cx="4206240" cy="73152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Upload photo or video</a:t>
            </a:r>
          </a:p>
          <a:p>
            <a:pPr algn="l">
              <a:lnSpc>
                <a:spcPct val="100000"/>
              </a:lnSpc>
            </a:pPr>
            <a:r>
              <a:rPr sz="1100" b="0" i="0">
                <a:solidFill>
                  <a:srgbClr val="BFB5A8"/>
                </a:solidFill>
                <a:latin typeface="Inter"/>
              </a:rPr>
              <a:t>Customize → Media library. Pick a file from your computer.</a:t>
            </a:r>
          </a:p>
        </p:txBody>
      </p:sp>
      <p:sp>
        <p:nvSpPr>
          <p:cNvPr id="45" name="Oval 44"/>
          <p:cNvSpPr/>
          <p:nvPr/>
        </p:nvSpPr>
        <p:spPr>
          <a:xfrm>
            <a:off x="7004304" y="246888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46" name="TextBox 45"/>
          <p:cNvSpPr txBox="1"/>
          <p:nvPr/>
        </p:nvSpPr>
        <p:spPr>
          <a:xfrm>
            <a:off x="7452360" y="2468880"/>
            <a:ext cx="4206240" cy="73152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A web link appears</a:t>
            </a:r>
          </a:p>
          <a:p>
            <a:pPr algn="l">
              <a:lnSpc>
                <a:spcPct val="100000"/>
              </a:lnSpc>
            </a:pPr>
            <a:r>
              <a:rPr sz="1100" b="0" i="0">
                <a:solidFill>
                  <a:srgbClr val="BFB5A8"/>
                </a:solidFill>
                <a:latin typeface="Inter"/>
              </a:rPr>
              <a:t>Copy URL is there if you need it. Usually you don’t.</a:t>
            </a:r>
          </a:p>
        </p:txBody>
      </p:sp>
      <p:sp>
        <p:nvSpPr>
          <p:cNvPr id="47" name="Oval 46"/>
          <p:cNvSpPr/>
          <p:nvPr/>
        </p:nvSpPr>
        <p:spPr>
          <a:xfrm>
            <a:off x="7004304" y="320040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48" name="TextBox 47"/>
          <p:cNvSpPr txBox="1"/>
          <p:nvPr/>
        </p:nvSpPr>
        <p:spPr>
          <a:xfrm>
            <a:off x="7452360" y="3200400"/>
            <a:ext cx="4206240" cy="73152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Use as banner</a:t>
            </a:r>
          </a:p>
          <a:p>
            <a:pPr algn="l">
              <a:lnSpc>
                <a:spcPct val="100000"/>
              </a:lnSpc>
            </a:pPr>
            <a:r>
              <a:rPr sz="1100" b="0" i="0">
                <a:solidFill>
                  <a:srgbClr val="BFB5A8"/>
                </a:solidFill>
                <a:latin typeface="Inter"/>
              </a:rPr>
              <a:t>On your banner image in the library.</a:t>
            </a:r>
          </a:p>
        </p:txBody>
      </p:sp>
      <p:sp>
        <p:nvSpPr>
          <p:cNvPr id="49" name="Oval 48"/>
          <p:cNvSpPr/>
          <p:nvPr/>
        </p:nvSpPr>
        <p:spPr>
          <a:xfrm>
            <a:off x="7004304" y="393192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50" name="TextBox 49"/>
          <p:cNvSpPr txBox="1"/>
          <p:nvPr/>
        </p:nvSpPr>
        <p:spPr>
          <a:xfrm>
            <a:off x="7452360" y="3931920"/>
            <a:ext cx="4206240" cy="73152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Use as site photo</a:t>
            </a:r>
          </a:p>
          <a:p>
            <a:pPr algn="l">
              <a:lnSpc>
                <a:spcPct val="100000"/>
              </a:lnSpc>
            </a:pPr>
            <a:r>
              <a:rPr sz="1100" b="0" i="0">
                <a:solidFill>
                  <a:srgbClr val="BFB5A8"/>
                </a:solidFill>
                <a:latin typeface="Inter"/>
              </a:rPr>
              <a:t>Your shop’s profile picture on the feed.</a:t>
            </a:r>
          </a:p>
        </p:txBody>
      </p:sp>
      <p:sp>
        <p:nvSpPr>
          <p:cNvPr id="51" name="Oval 50"/>
          <p:cNvSpPr/>
          <p:nvPr/>
        </p:nvSpPr>
        <p:spPr>
          <a:xfrm>
            <a:off x="7004304" y="466344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52" name="TextBox 51"/>
          <p:cNvSpPr txBox="1"/>
          <p:nvPr/>
        </p:nvSpPr>
        <p:spPr>
          <a:xfrm>
            <a:off x="7452360" y="4663440"/>
            <a:ext cx="4206240" cy="73152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Use as directory photo</a:t>
            </a:r>
          </a:p>
          <a:p>
            <a:pPr algn="l">
              <a:lnSpc>
                <a:spcPct val="100000"/>
              </a:lnSpc>
            </a:pPr>
            <a:r>
              <a:rPr sz="1100" b="0" i="0">
                <a:solidFill>
                  <a:srgbClr val="BFB5A8"/>
                </a:solidFill>
                <a:latin typeface="Inter"/>
              </a:rPr>
              <a:t>Optional. The picture the site directory can show.</a:t>
            </a:r>
          </a:p>
        </p:txBody>
      </p:sp>
      <p:sp>
        <p:nvSpPr>
          <p:cNvPr id="53" name="Oval 52"/>
          <p:cNvSpPr/>
          <p:nvPr/>
        </p:nvSpPr>
        <p:spPr>
          <a:xfrm>
            <a:off x="7004304" y="53949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6</a:t>
            </a:r>
          </a:p>
        </p:txBody>
      </p:sp>
      <p:sp>
        <p:nvSpPr>
          <p:cNvPr id="54" name="TextBox 53"/>
          <p:cNvSpPr txBox="1"/>
          <p:nvPr/>
        </p:nvSpPr>
        <p:spPr>
          <a:xfrm>
            <a:off x="7452360" y="5394960"/>
            <a:ext cx="4206240" cy="731520"/>
          </a:xfrm>
          <a:prstGeom prst="rect">
            <a:avLst/>
          </a:prstGeom>
          <a:noFill/>
        </p:spPr>
        <p:txBody>
          <a:bodyPr wrap="square" lIns="18288" rIns="18288" tIns="18288" bIns="18288" anchor="t">
            <a:noAutofit/>
          </a:bodyPr>
          <a:lstStyle/>
          <a:p>
            <a:pPr algn="l">
              <a:lnSpc>
                <a:spcPct val="100000"/>
              </a:lnSpc>
            </a:pPr>
            <a:r>
              <a:rPr sz="1450" b="1" i="0">
                <a:solidFill>
                  <a:srgbClr val="F5E6C8"/>
                </a:solidFill>
                <a:latin typeface="Inter"/>
              </a:rPr>
              <a:t>Save customization</a:t>
            </a:r>
          </a:p>
          <a:p>
            <a:pPr algn="l">
              <a:lnSpc>
                <a:spcPct val="100000"/>
              </a:lnSpc>
            </a:pPr>
            <a:r>
              <a:rPr sz="1100" b="0" i="0">
                <a:solidFill>
                  <a:srgbClr val="BFB5A8"/>
                </a:solidFill>
                <a:latin typeface="Inter"/>
              </a:rPr>
              <a:t>Same button as before, at the bottom.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gem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5 · PHOTOS</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THREE PICTURES, THREE DIFFERENT SPOTS</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12</a:t>
            </a:r>
          </a:p>
        </p:txBody>
      </p:sp>
      <p:sp>
        <p:nvSpPr>
          <p:cNvPr id="13" name="Rounded Rectangle 12"/>
          <p:cNvSpPr/>
          <p:nvPr/>
        </p:nvSpPr>
        <p:spPr>
          <a:xfrm>
            <a:off x="28803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LAUNCH</a:t>
            </a:r>
          </a:p>
        </p:txBody>
      </p:sp>
      <p:sp>
        <p:nvSpPr>
          <p:cNvPr id="15" name="Rounded Rectangle 14"/>
          <p:cNvSpPr/>
          <p:nvPr/>
        </p:nvSpPr>
        <p:spPr>
          <a:xfrm>
            <a:off x="384048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SIGN IN</a:t>
            </a:r>
          </a:p>
        </p:txBody>
      </p:sp>
      <p:sp>
        <p:nvSpPr>
          <p:cNvPr id="17" name="Rounded Rectangle 16"/>
          <p:cNvSpPr/>
          <p:nvPr/>
        </p:nvSpPr>
        <p:spPr>
          <a:xfrm>
            <a:off x="480060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PASSWORD</a:t>
            </a:r>
          </a:p>
        </p:txBody>
      </p:sp>
      <p:sp>
        <p:nvSpPr>
          <p:cNvPr id="19" name="Rounded Rectangle 18"/>
          <p:cNvSpPr/>
          <p:nvPr/>
        </p:nvSpPr>
        <p:spPr>
          <a:xfrm>
            <a:off x="576072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LOOK</a:t>
            </a:r>
          </a:p>
        </p:txBody>
      </p:sp>
      <p:sp>
        <p:nvSpPr>
          <p:cNvPr id="21" name="Rounded Rectangle 20"/>
          <p:cNvSpPr/>
          <p:nvPr/>
        </p:nvSpPr>
        <p:spPr>
          <a:xfrm>
            <a:off x="672084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5  PHOTOS</a:t>
            </a:r>
          </a:p>
        </p:txBody>
      </p:sp>
      <p:sp>
        <p:nvSpPr>
          <p:cNvPr id="23" name="Rounded Rectangle 22"/>
          <p:cNvSpPr/>
          <p:nvPr/>
        </p:nvSpPr>
        <p:spPr>
          <a:xfrm>
            <a:off x="768096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914400" y="1828800"/>
            <a:ext cx="6766560" cy="2220277"/>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86384" y="1700784"/>
            <a:ext cx="6839712" cy="2293429"/>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g02_login_new_af917aa3.png"/>
          <p:cNvPicPr>
            <a:picLocks noChangeAspect="1"/>
          </p:cNvPicPr>
          <p:nvPr/>
        </p:nvPicPr>
        <p:blipFill>
          <a:blip r:embed="rId4"/>
          <a:stretch>
            <a:fillRect/>
          </a:stretch>
        </p:blipFill>
        <p:spPr>
          <a:xfrm>
            <a:off x="822960" y="1737360"/>
            <a:ext cx="6766560" cy="2220278"/>
          </a:xfrm>
          <a:prstGeom prst="rect">
            <a:avLst/>
          </a:prstGeom>
        </p:spPr>
      </p:pic>
      <p:sp>
        <p:nvSpPr>
          <p:cNvPr id="30" name="Rounded Rectangle 29"/>
          <p:cNvSpPr/>
          <p:nvPr/>
        </p:nvSpPr>
        <p:spPr>
          <a:xfrm>
            <a:off x="1589484" y="2313574"/>
            <a:ext cx="5233511" cy="1252870"/>
          </a:xfrm>
          <a:prstGeom prst="roundRect">
            <a:avLst>
              <a:gd name="adj" fmla="val 8758"/>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1644348" y="2757130"/>
            <a:ext cx="365760" cy="365760"/>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1</a:t>
            </a:r>
          </a:p>
        </p:txBody>
      </p:sp>
      <p:sp>
        <p:nvSpPr>
          <p:cNvPr id="32" name="Rounded Rectangle 31"/>
          <p:cNvSpPr/>
          <p:nvPr/>
        </p:nvSpPr>
        <p:spPr>
          <a:xfrm>
            <a:off x="1726930" y="3201685"/>
            <a:ext cx="734806" cy="734806"/>
          </a:xfrm>
          <a:prstGeom prst="roundRect">
            <a:avLst>
              <a:gd name="adj" fmla="val 14932"/>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2498312" y="3386208"/>
            <a:ext cx="365760" cy="365760"/>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2</a:t>
            </a:r>
          </a:p>
        </p:txBody>
      </p:sp>
      <p:sp>
        <p:nvSpPr>
          <p:cNvPr id="34" name="Rounded Rectangle 33"/>
          <p:cNvSpPr/>
          <p:nvPr/>
        </p:nvSpPr>
        <p:spPr>
          <a:xfrm>
            <a:off x="6368367" y="1806082"/>
            <a:ext cx="1073134" cy="243173"/>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6722054" y="2085832"/>
            <a:ext cx="365760" cy="365760"/>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3</a:t>
            </a:r>
          </a:p>
        </p:txBody>
      </p:sp>
      <p:sp>
        <p:nvSpPr>
          <p:cNvPr id="36" name="TextBox 35"/>
          <p:cNvSpPr txBox="1"/>
          <p:nvPr/>
        </p:nvSpPr>
        <p:spPr>
          <a:xfrm>
            <a:off x="822960" y="4434840"/>
            <a:ext cx="6766560" cy="274320"/>
          </a:xfrm>
          <a:prstGeom prst="rect">
            <a:avLst/>
          </a:prstGeom>
          <a:noFill/>
        </p:spPr>
        <p:txBody>
          <a:bodyPr wrap="square" lIns="18288" rIns="18288" tIns="18288" bIns="18288" anchor="t">
            <a:noAutofit/>
          </a:bodyPr>
          <a:lstStyle/>
          <a:p>
            <a:pPr algn="l">
              <a:lnSpc>
                <a:spcPct val="110000"/>
              </a:lnSpc>
            </a:pPr>
            <a:r>
              <a:rPr sz="1000" b="1" i="0">
                <a:solidFill>
                  <a:srgbClr val="8C8279"/>
                </a:solidFill>
                <a:latin typeface="Inter"/>
              </a:rPr>
              <a:t>THE IMAGES WE MADE FOR THE DEMO (our own flash-art designs)</a:t>
            </a:r>
          </a:p>
        </p:txBody>
      </p:sp>
      <p:pic>
        <p:nvPicPr>
          <p:cNvPr id="37" name="Picture 36" descr="banner.jpg"/>
          <p:cNvPicPr>
            <a:picLocks noChangeAspect="1"/>
          </p:cNvPicPr>
          <p:nvPr/>
        </p:nvPicPr>
        <p:blipFill>
          <a:blip r:embed="rId5"/>
          <a:stretch>
            <a:fillRect/>
          </a:stretch>
        </p:blipFill>
        <p:spPr>
          <a:xfrm>
            <a:off x="822960" y="4754880"/>
            <a:ext cx="3566160" cy="1114425"/>
          </a:xfrm>
          <a:prstGeom prst="rect">
            <a:avLst/>
          </a:prstGeom>
        </p:spPr>
      </p:pic>
      <p:sp>
        <p:nvSpPr>
          <p:cNvPr id="38" name="Oval 37"/>
          <p:cNvSpPr/>
          <p:nvPr/>
        </p:nvSpPr>
        <p:spPr>
          <a:xfrm>
            <a:off x="676656" y="4608576"/>
            <a:ext cx="292608" cy="29260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pic>
        <p:nvPicPr>
          <p:cNvPr id="39" name="Picture 38" descr="shop_photo.jpg"/>
          <p:cNvPicPr>
            <a:picLocks noChangeAspect="1"/>
          </p:cNvPicPr>
          <p:nvPr/>
        </p:nvPicPr>
        <p:blipFill>
          <a:blip r:embed="rId6"/>
          <a:stretch>
            <a:fillRect/>
          </a:stretch>
        </p:blipFill>
        <p:spPr>
          <a:xfrm>
            <a:off x="4617720" y="4754880"/>
            <a:ext cx="1115568" cy="1115568"/>
          </a:xfrm>
          <a:prstGeom prst="rect">
            <a:avLst/>
          </a:prstGeom>
        </p:spPr>
      </p:pic>
      <p:sp>
        <p:nvSpPr>
          <p:cNvPr id="40" name="Oval 39"/>
          <p:cNvSpPr/>
          <p:nvPr/>
        </p:nvSpPr>
        <p:spPr>
          <a:xfrm>
            <a:off x="4471416" y="4608576"/>
            <a:ext cx="292608" cy="29260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pic>
        <p:nvPicPr>
          <p:cNvPr id="41" name="Picture 40" descr="avatar.jpg"/>
          <p:cNvPicPr>
            <a:picLocks noChangeAspect="1"/>
          </p:cNvPicPr>
          <p:nvPr/>
        </p:nvPicPr>
        <p:blipFill>
          <a:blip r:embed="rId7"/>
          <a:stretch>
            <a:fillRect/>
          </a:stretch>
        </p:blipFill>
        <p:spPr>
          <a:xfrm>
            <a:off x="5961888" y="4754880"/>
            <a:ext cx="1115568" cy="1115568"/>
          </a:xfrm>
          <a:prstGeom prst="rect">
            <a:avLst/>
          </a:prstGeom>
        </p:spPr>
      </p:pic>
      <p:sp>
        <p:nvSpPr>
          <p:cNvPr id="42" name="Oval 41"/>
          <p:cNvSpPr/>
          <p:nvPr/>
        </p:nvSpPr>
        <p:spPr>
          <a:xfrm>
            <a:off x="5815583" y="4608576"/>
            <a:ext cx="292608" cy="29260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43" name="Rectangle 42"/>
          <p:cNvSpPr/>
          <p:nvPr/>
        </p:nvSpPr>
        <p:spPr>
          <a:xfrm>
            <a:off x="8092440" y="1828800"/>
            <a:ext cx="3611880" cy="1740269"/>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Rectangle 43"/>
          <p:cNvSpPr/>
          <p:nvPr/>
        </p:nvSpPr>
        <p:spPr>
          <a:xfrm>
            <a:off x="7964424" y="1700784"/>
            <a:ext cx="3685032" cy="1813421"/>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5" name="Picture 44" descr="d02_avatar_done_8a9337da.png"/>
          <p:cNvPicPr>
            <a:picLocks noChangeAspect="1"/>
          </p:cNvPicPr>
          <p:nvPr/>
        </p:nvPicPr>
        <p:blipFill>
          <a:blip r:embed="rId8"/>
          <a:stretch>
            <a:fillRect/>
          </a:stretch>
        </p:blipFill>
        <p:spPr>
          <a:xfrm>
            <a:off x="8001000" y="1737360"/>
            <a:ext cx="3611880" cy="1740269"/>
          </a:xfrm>
          <a:prstGeom prst="rect">
            <a:avLst/>
          </a:prstGeom>
        </p:spPr>
      </p:pic>
      <p:sp>
        <p:nvSpPr>
          <p:cNvPr id="46" name="Rounded Rectangle 45"/>
          <p:cNvSpPr/>
          <p:nvPr/>
        </p:nvSpPr>
        <p:spPr>
          <a:xfrm>
            <a:off x="8936805" y="2110861"/>
            <a:ext cx="1338037" cy="311935"/>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Oval 46"/>
          <p:cNvSpPr/>
          <p:nvPr/>
        </p:nvSpPr>
        <p:spPr>
          <a:xfrm>
            <a:off x="9450375" y="1763389"/>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48" name="Oval 47"/>
          <p:cNvSpPr/>
          <p:nvPr/>
        </p:nvSpPr>
        <p:spPr>
          <a:xfrm>
            <a:off x="8010144" y="365760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49" name="TextBox 48"/>
          <p:cNvSpPr txBox="1"/>
          <p:nvPr/>
        </p:nvSpPr>
        <p:spPr>
          <a:xfrm>
            <a:off x="8458200" y="3657600"/>
            <a:ext cx="3154680" cy="640080"/>
          </a:xfrm>
          <a:prstGeom prst="rect">
            <a:avLst/>
          </a:prstGeom>
          <a:noFill/>
        </p:spPr>
        <p:txBody>
          <a:bodyPr wrap="square" lIns="18288" rIns="18288" tIns="18288" bIns="18288" anchor="t">
            <a:noAutofit/>
          </a:bodyPr>
          <a:lstStyle/>
          <a:p>
            <a:pPr algn="l">
              <a:lnSpc>
                <a:spcPct val="100000"/>
              </a:lnSpc>
            </a:pPr>
            <a:r>
              <a:rPr sz="1350" b="1" i="0">
                <a:solidFill>
                  <a:srgbClr val="F5E6C8"/>
                </a:solidFill>
                <a:latin typeface="Inter"/>
              </a:rPr>
              <a:t>Banner</a:t>
            </a:r>
          </a:p>
          <a:p>
            <a:pPr algn="l">
              <a:lnSpc>
                <a:spcPct val="100000"/>
              </a:lnSpc>
            </a:pPr>
            <a:r>
              <a:rPr sz="1050" b="0" i="0">
                <a:solidFill>
                  <a:srgbClr val="BFB5A8"/>
                </a:solidFill>
                <a:latin typeface="Inter"/>
              </a:rPr>
              <a:t>Media library → Use as banner.</a:t>
            </a:r>
          </a:p>
        </p:txBody>
      </p:sp>
      <p:sp>
        <p:nvSpPr>
          <p:cNvPr id="50" name="Oval 49"/>
          <p:cNvSpPr/>
          <p:nvPr/>
        </p:nvSpPr>
        <p:spPr>
          <a:xfrm>
            <a:off x="8010144" y="429768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51" name="TextBox 50"/>
          <p:cNvSpPr txBox="1"/>
          <p:nvPr/>
        </p:nvSpPr>
        <p:spPr>
          <a:xfrm>
            <a:off x="8458200" y="4297680"/>
            <a:ext cx="3154680" cy="640080"/>
          </a:xfrm>
          <a:prstGeom prst="rect">
            <a:avLst/>
          </a:prstGeom>
          <a:noFill/>
        </p:spPr>
        <p:txBody>
          <a:bodyPr wrap="square" lIns="18288" rIns="18288" tIns="18288" bIns="18288" anchor="t">
            <a:noAutofit/>
          </a:bodyPr>
          <a:lstStyle/>
          <a:p>
            <a:pPr algn="l">
              <a:lnSpc>
                <a:spcPct val="100000"/>
              </a:lnSpc>
            </a:pPr>
            <a:r>
              <a:rPr sz="1350" b="1" i="0">
                <a:solidFill>
                  <a:srgbClr val="F5E6C8"/>
                </a:solidFill>
                <a:latin typeface="Inter"/>
              </a:rPr>
              <a:t>Shop photo (profile picture)</a:t>
            </a:r>
          </a:p>
          <a:p>
            <a:pPr algn="l">
              <a:lnSpc>
                <a:spcPct val="100000"/>
              </a:lnSpc>
            </a:pPr>
            <a:r>
              <a:rPr sz="1050" b="0" i="0">
                <a:solidFill>
                  <a:srgbClr val="BFB5A8"/>
                </a:solidFill>
                <a:latin typeface="Inter"/>
              </a:rPr>
              <a:t>Media library → Use as site photo.</a:t>
            </a:r>
          </a:p>
        </p:txBody>
      </p:sp>
      <p:sp>
        <p:nvSpPr>
          <p:cNvPr id="52" name="Oval 51"/>
          <p:cNvSpPr/>
          <p:nvPr/>
        </p:nvSpPr>
        <p:spPr>
          <a:xfrm>
            <a:off x="8010144" y="493776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53" name="TextBox 52"/>
          <p:cNvSpPr txBox="1"/>
          <p:nvPr/>
        </p:nvSpPr>
        <p:spPr>
          <a:xfrm>
            <a:off x="8458200" y="4937760"/>
            <a:ext cx="3154680" cy="640080"/>
          </a:xfrm>
          <a:prstGeom prst="rect">
            <a:avLst/>
          </a:prstGeom>
          <a:noFill/>
        </p:spPr>
        <p:txBody>
          <a:bodyPr wrap="square" lIns="18288" rIns="18288" tIns="18288" bIns="18288" anchor="t">
            <a:noAutofit/>
          </a:bodyPr>
          <a:lstStyle/>
          <a:p>
            <a:pPr algn="l">
              <a:lnSpc>
                <a:spcPct val="100000"/>
              </a:lnSpc>
            </a:pPr>
            <a:r>
              <a:rPr sz="1350" b="1" i="0">
                <a:solidFill>
                  <a:srgbClr val="F5E6C8"/>
                </a:solidFill>
                <a:latin typeface="Inter"/>
              </a:rPr>
              <a:t>Your avatar</a:t>
            </a:r>
          </a:p>
          <a:p>
            <a:pPr algn="l">
              <a:lnSpc>
                <a:spcPct val="100000"/>
              </a:lnSpc>
            </a:pPr>
            <a:r>
              <a:rPr sz="1050" b="0" i="0">
                <a:solidFill>
                  <a:srgbClr val="BFB5A8"/>
                </a:solidFill>
                <a:latin typeface="Inter"/>
              </a:rPr>
              <a:t>Your personal account picture.</a:t>
            </a:r>
          </a:p>
        </p:txBody>
      </p:sp>
      <p:sp>
        <p:nvSpPr>
          <p:cNvPr id="54" name="Oval 53"/>
          <p:cNvSpPr/>
          <p:nvPr/>
        </p:nvSpPr>
        <p:spPr>
          <a:xfrm>
            <a:off x="8010144" y="557784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55" name="TextBox 54"/>
          <p:cNvSpPr txBox="1"/>
          <p:nvPr/>
        </p:nvSpPr>
        <p:spPr>
          <a:xfrm>
            <a:off x="8458200" y="5577840"/>
            <a:ext cx="3154680" cy="640080"/>
          </a:xfrm>
          <a:prstGeom prst="rect">
            <a:avLst/>
          </a:prstGeom>
          <a:noFill/>
        </p:spPr>
        <p:txBody>
          <a:bodyPr wrap="square" lIns="18288" rIns="18288" tIns="18288" bIns="18288" anchor="t">
            <a:noAutofit/>
          </a:bodyPr>
          <a:lstStyle/>
          <a:p>
            <a:pPr algn="l">
              <a:lnSpc>
                <a:spcPct val="100000"/>
              </a:lnSpc>
            </a:pPr>
            <a:r>
              <a:rPr sz="1350" b="1" i="0">
                <a:solidFill>
                  <a:srgbClr val="F5E6C8"/>
                </a:solidFill>
                <a:latin typeface="Inter"/>
              </a:rPr>
              <a:t>Upload new avatar</a:t>
            </a:r>
          </a:p>
          <a:p>
            <a:pPr algn="l">
              <a:lnSpc>
                <a:spcPct val="100000"/>
              </a:lnSpc>
            </a:pPr>
            <a:r>
              <a:rPr sz="1050" b="0" i="0">
                <a:solidFill>
                  <a:srgbClr val="BFB5A8"/>
                </a:solidFill>
                <a:latin typeface="Inter"/>
              </a:rPr>
              <a:t>Click your avatar pill → Account settings. Or pick a cartoon.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feather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6 · POST</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POST A PICTURE: STUDIO → NEW DROP</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13</a:t>
            </a:r>
          </a:p>
        </p:txBody>
      </p:sp>
      <p:sp>
        <p:nvSpPr>
          <p:cNvPr id="13" name="Rounded Rectangle 12"/>
          <p:cNvSpPr/>
          <p:nvPr/>
        </p:nvSpPr>
        <p:spPr>
          <a:xfrm>
            <a:off x="28803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LAUNCH</a:t>
            </a:r>
          </a:p>
        </p:txBody>
      </p:sp>
      <p:sp>
        <p:nvSpPr>
          <p:cNvPr id="15" name="Rounded Rectangle 14"/>
          <p:cNvSpPr/>
          <p:nvPr/>
        </p:nvSpPr>
        <p:spPr>
          <a:xfrm>
            <a:off x="384048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SIGN IN</a:t>
            </a:r>
          </a:p>
        </p:txBody>
      </p:sp>
      <p:sp>
        <p:nvSpPr>
          <p:cNvPr id="17" name="Rounded Rectangle 16"/>
          <p:cNvSpPr/>
          <p:nvPr/>
        </p:nvSpPr>
        <p:spPr>
          <a:xfrm>
            <a:off x="480060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PASSWORD</a:t>
            </a:r>
          </a:p>
        </p:txBody>
      </p:sp>
      <p:sp>
        <p:nvSpPr>
          <p:cNvPr id="19" name="Rounded Rectangle 18"/>
          <p:cNvSpPr/>
          <p:nvPr/>
        </p:nvSpPr>
        <p:spPr>
          <a:xfrm>
            <a:off x="576072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LOOK</a:t>
            </a:r>
          </a:p>
        </p:txBody>
      </p:sp>
      <p:sp>
        <p:nvSpPr>
          <p:cNvPr id="21" name="Rounded Rectangle 20"/>
          <p:cNvSpPr/>
          <p:nvPr/>
        </p:nvSpPr>
        <p:spPr>
          <a:xfrm>
            <a:off x="672084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PHOTOS</a:t>
            </a:r>
          </a:p>
        </p:txBody>
      </p:sp>
      <p:sp>
        <p:nvSpPr>
          <p:cNvPr id="23" name="Rounded Rectangle 22"/>
          <p:cNvSpPr/>
          <p:nvPr/>
        </p:nvSpPr>
        <p:spPr>
          <a:xfrm>
            <a:off x="768096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914400" y="1828800"/>
            <a:ext cx="4857135" cy="4343399"/>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86384" y="1700784"/>
            <a:ext cx="4930287" cy="4416551"/>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e03_form_9b913574.png"/>
          <p:cNvPicPr>
            <a:picLocks noChangeAspect="1"/>
          </p:cNvPicPr>
          <p:nvPr/>
        </p:nvPicPr>
        <p:blipFill>
          <a:blip r:embed="rId4"/>
          <a:stretch>
            <a:fillRect/>
          </a:stretch>
        </p:blipFill>
        <p:spPr>
          <a:xfrm>
            <a:off x="822960" y="1737360"/>
            <a:ext cx="4857135" cy="4343400"/>
          </a:xfrm>
          <a:prstGeom prst="rect">
            <a:avLst/>
          </a:prstGeom>
        </p:spPr>
      </p:pic>
      <p:sp>
        <p:nvSpPr>
          <p:cNvPr id="30" name="Rounded Rectangle 29"/>
          <p:cNvSpPr/>
          <p:nvPr/>
        </p:nvSpPr>
        <p:spPr>
          <a:xfrm>
            <a:off x="1065816" y="2307139"/>
            <a:ext cx="4371421" cy="410988"/>
          </a:xfrm>
          <a:prstGeom prst="roundRect">
            <a:avLst>
              <a:gd name="adj" fmla="val 26698"/>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718344" y="2357185"/>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2" name="Rounded Rectangle 31"/>
          <p:cNvSpPr/>
          <p:nvPr/>
        </p:nvSpPr>
        <p:spPr>
          <a:xfrm>
            <a:off x="1065816" y="2774171"/>
            <a:ext cx="4371421" cy="709889"/>
          </a:xfrm>
          <a:prstGeom prst="roundRect">
            <a:avLst>
              <a:gd name="adj" fmla="val 15457"/>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718344" y="2973668"/>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4" name="Rounded Rectangle 33"/>
          <p:cNvSpPr/>
          <p:nvPr/>
        </p:nvSpPr>
        <p:spPr>
          <a:xfrm>
            <a:off x="1065816" y="3577467"/>
            <a:ext cx="2176370" cy="429669"/>
          </a:xfrm>
          <a:prstGeom prst="roundRect">
            <a:avLst>
              <a:gd name="adj" fmla="val 25537"/>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718344" y="3636853"/>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6" name="Rounded Rectangle 35"/>
          <p:cNvSpPr/>
          <p:nvPr/>
        </p:nvSpPr>
        <p:spPr>
          <a:xfrm>
            <a:off x="3260868" y="3577467"/>
            <a:ext cx="2176370" cy="429669"/>
          </a:xfrm>
          <a:prstGeom prst="roundRect">
            <a:avLst>
              <a:gd name="adj" fmla="val 25537"/>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Oval 36"/>
          <p:cNvSpPr/>
          <p:nvPr/>
        </p:nvSpPr>
        <p:spPr>
          <a:xfrm>
            <a:off x="5473814" y="3636853"/>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38" name="Rounded Rectangle 37"/>
          <p:cNvSpPr/>
          <p:nvPr/>
        </p:nvSpPr>
        <p:spPr>
          <a:xfrm>
            <a:off x="1065816" y="4941201"/>
            <a:ext cx="4371421" cy="429669"/>
          </a:xfrm>
          <a:prstGeom prst="roundRect">
            <a:avLst>
              <a:gd name="adj" fmla="val 25537"/>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Oval 38"/>
          <p:cNvSpPr/>
          <p:nvPr/>
        </p:nvSpPr>
        <p:spPr>
          <a:xfrm>
            <a:off x="718344" y="5000588"/>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40" name="Rounded Rectangle 39"/>
          <p:cNvSpPr/>
          <p:nvPr/>
        </p:nvSpPr>
        <p:spPr>
          <a:xfrm>
            <a:off x="1065816" y="5426914"/>
            <a:ext cx="4371421" cy="429669"/>
          </a:xfrm>
          <a:prstGeom prst="roundRect">
            <a:avLst>
              <a:gd name="adj" fmla="val 25537"/>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Oval 40"/>
          <p:cNvSpPr/>
          <p:nvPr/>
        </p:nvSpPr>
        <p:spPr>
          <a:xfrm>
            <a:off x="718344" y="5486301"/>
            <a:ext cx="310896" cy="310896"/>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6</a:t>
            </a:r>
          </a:p>
        </p:txBody>
      </p:sp>
      <p:sp>
        <p:nvSpPr>
          <p:cNvPr id="42" name="Rectangle 41"/>
          <p:cNvSpPr/>
          <p:nvPr/>
        </p:nvSpPr>
        <p:spPr>
          <a:xfrm>
            <a:off x="6263640" y="1828800"/>
            <a:ext cx="5440680" cy="2309722"/>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Rectangle 42"/>
          <p:cNvSpPr/>
          <p:nvPr/>
        </p:nvSpPr>
        <p:spPr>
          <a:xfrm>
            <a:off x="6135624" y="1700784"/>
            <a:ext cx="5513832" cy="2382874"/>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4" name="Picture 43" descr="f04_image_post_e513ed18.png"/>
          <p:cNvPicPr>
            <a:picLocks noChangeAspect="1"/>
          </p:cNvPicPr>
          <p:nvPr/>
        </p:nvPicPr>
        <p:blipFill>
          <a:blip r:embed="rId5"/>
          <a:stretch>
            <a:fillRect/>
          </a:stretch>
        </p:blipFill>
        <p:spPr>
          <a:xfrm>
            <a:off x="6172200" y="1737360"/>
            <a:ext cx="5440680" cy="2309723"/>
          </a:xfrm>
          <a:prstGeom prst="rect">
            <a:avLst/>
          </a:prstGeom>
        </p:spPr>
      </p:pic>
      <p:sp>
        <p:nvSpPr>
          <p:cNvPr id="45" name="TextBox 44"/>
          <p:cNvSpPr txBox="1"/>
          <p:nvPr/>
        </p:nvSpPr>
        <p:spPr>
          <a:xfrm>
            <a:off x="6172200" y="4114800"/>
            <a:ext cx="5440680" cy="274320"/>
          </a:xfrm>
          <a:prstGeom prst="rect">
            <a:avLst/>
          </a:prstGeom>
          <a:noFill/>
        </p:spPr>
        <p:txBody>
          <a:bodyPr wrap="square" lIns="18288" rIns="18288" tIns="18288" bIns="18288" anchor="t">
            <a:noAutofit/>
          </a:bodyPr>
          <a:lstStyle/>
          <a:p>
            <a:pPr algn="r">
              <a:lnSpc>
                <a:spcPct val="110000"/>
              </a:lnSpc>
            </a:pPr>
            <a:r>
              <a:rPr sz="1000" b="1" i="0">
                <a:solidFill>
                  <a:srgbClr val="EAB308"/>
                </a:solidFill>
                <a:latin typeface="Inter"/>
              </a:rPr>
              <a:t>WHAT CLIENTS SEE ON THE FEED</a:t>
            </a:r>
          </a:p>
        </p:txBody>
      </p:sp>
      <p:sp>
        <p:nvSpPr>
          <p:cNvPr id="46" name="Oval 45"/>
          <p:cNvSpPr/>
          <p:nvPr/>
        </p:nvSpPr>
        <p:spPr>
          <a:xfrm>
            <a:off x="6181344" y="438912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47" name="TextBox 46"/>
          <p:cNvSpPr txBox="1"/>
          <p:nvPr/>
        </p:nvSpPr>
        <p:spPr>
          <a:xfrm>
            <a:off x="6629400" y="4389120"/>
            <a:ext cx="4983480" cy="310896"/>
          </a:xfrm>
          <a:prstGeom prst="rect">
            <a:avLst/>
          </a:prstGeom>
          <a:noFill/>
        </p:spPr>
        <p:txBody>
          <a:bodyPr wrap="square" lIns="18288" rIns="18288" tIns="18288" bIns="18288" anchor="t">
            <a:noAutofit/>
          </a:bodyPr>
          <a:lstStyle/>
          <a:p>
            <a:pPr algn="l">
              <a:lnSpc>
                <a:spcPct val="100000"/>
              </a:lnSpc>
            </a:pPr>
            <a:r>
              <a:rPr sz="1250" b="1" i="0">
                <a:solidFill>
                  <a:srgbClr val="F5E6C8"/>
                </a:solidFill>
                <a:latin typeface="Inter"/>
              </a:rPr>
              <a:t>Title</a:t>
            </a:r>
          </a:p>
        </p:txBody>
      </p:sp>
      <p:sp>
        <p:nvSpPr>
          <p:cNvPr id="48" name="Oval 47"/>
          <p:cNvSpPr/>
          <p:nvPr/>
        </p:nvSpPr>
        <p:spPr>
          <a:xfrm>
            <a:off x="6181344" y="4700016"/>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49" name="TextBox 48"/>
          <p:cNvSpPr txBox="1"/>
          <p:nvPr/>
        </p:nvSpPr>
        <p:spPr>
          <a:xfrm>
            <a:off x="6629400" y="4700016"/>
            <a:ext cx="4983480" cy="310896"/>
          </a:xfrm>
          <a:prstGeom prst="rect">
            <a:avLst/>
          </a:prstGeom>
          <a:noFill/>
        </p:spPr>
        <p:txBody>
          <a:bodyPr wrap="square" lIns="18288" rIns="18288" tIns="18288" bIns="18288" anchor="t">
            <a:noAutofit/>
          </a:bodyPr>
          <a:lstStyle/>
          <a:p>
            <a:pPr algn="l">
              <a:lnSpc>
                <a:spcPct val="100000"/>
              </a:lnSpc>
            </a:pPr>
            <a:r>
              <a:rPr sz="1250" b="1" i="0">
                <a:solidFill>
                  <a:srgbClr val="F5E6C8"/>
                </a:solidFill>
                <a:latin typeface="Inter"/>
              </a:rPr>
              <a:t>Caption (say how clients can claim it)</a:t>
            </a:r>
          </a:p>
        </p:txBody>
      </p:sp>
      <p:sp>
        <p:nvSpPr>
          <p:cNvPr id="50" name="Oval 49"/>
          <p:cNvSpPr/>
          <p:nvPr/>
        </p:nvSpPr>
        <p:spPr>
          <a:xfrm>
            <a:off x="6181344" y="5010912"/>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51" name="TextBox 50"/>
          <p:cNvSpPr txBox="1"/>
          <p:nvPr/>
        </p:nvSpPr>
        <p:spPr>
          <a:xfrm>
            <a:off x="6629400" y="5010912"/>
            <a:ext cx="4983480" cy="310896"/>
          </a:xfrm>
          <a:prstGeom prst="rect">
            <a:avLst/>
          </a:prstGeom>
          <a:noFill/>
        </p:spPr>
        <p:txBody>
          <a:bodyPr wrap="square" lIns="18288" rIns="18288" tIns="18288" bIns="18288" anchor="t">
            <a:noAutofit/>
          </a:bodyPr>
          <a:lstStyle/>
          <a:p>
            <a:pPr algn="l">
              <a:lnSpc>
                <a:spcPct val="100000"/>
              </a:lnSpc>
            </a:pPr>
            <a:r>
              <a:rPr sz="1250" b="1" i="0">
                <a:solidFill>
                  <a:srgbClr val="F5E6C8"/>
                </a:solidFill>
                <a:latin typeface="Inter"/>
              </a:rPr>
              <a:t>Type: Image</a:t>
            </a:r>
          </a:p>
        </p:txBody>
      </p:sp>
      <p:sp>
        <p:nvSpPr>
          <p:cNvPr id="52" name="Oval 51"/>
          <p:cNvSpPr/>
          <p:nvPr/>
        </p:nvSpPr>
        <p:spPr>
          <a:xfrm>
            <a:off x="6181344" y="5321808"/>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53" name="TextBox 52"/>
          <p:cNvSpPr txBox="1"/>
          <p:nvPr/>
        </p:nvSpPr>
        <p:spPr>
          <a:xfrm>
            <a:off x="6629400" y="5321808"/>
            <a:ext cx="4983480" cy="310896"/>
          </a:xfrm>
          <a:prstGeom prst="rect">
            <a:avLst/>
          </a:prstGeom>
          <a:noFill/>
        </p:spPr>
        <p:txBody>
          <a:bodyPr wrap="square" lIns="18288" rIns="18288" tIns="18288" bIns="18288" anchor="t">
            <a:noAutofit/>
          </a:bodyPr>
          <a:lstStyle/>
          <a:p>
            <a:pPr algn="l">
              <a:lnSpc>
                <a:spcPct val="100000"/>
              </a:lnSpc>
            </a:pPr>
            <a:r>
              <a:rPr sz="1250" b="1" i="0">
                <a:solidFill>
                  <a:srgbClr val="F5E6C8"/>
                </a:solidFill>
                <a:latin typeface="Inter"/>
              </a:rPr>
              <a:t>Tier: Free (or VIP locked)</a:t>
            </a:r>
          </a:p>
        </p:txBody>
      </p:sp>
      <p:sp>
        <p:nvSpPr>
          <p:cNvPr id="54" name="Oval 53"/>
          <p:cNvSpPr/>
          <p:nvPr/>
        </p:nvSpPr>
        <p:spPr>
          <a:xfrm>
            <a:off x="6181344" y="5632704"/>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55" name="TextBox 54"/>
          <p:cNvSpPr txBox="1"/>
          <p:nvPr/>
        </p:nvSpPr>
        <p:spPr>
          <a:xfrm>
            <a:off x="6629400" y="5632704"/>
            <a:ext cx="4983480" cy="310896"/>
          </a:xfrm>
          <a:prstGeom prst="rect">
            <a:avLst/>
          </a:prstGeom>
          <a:noFill/>
        </p:spPr>
        <p:txBody>
          <a:bodyPr wrap="square" lIns="18288" rIns="18288" tIns="18288" bIns="18288" anchor="t">
            <a:noAutofit/>
          </a:bodyPr>
          <a:lstStyle/>
          <a:p>
            <a:pPr algn="l">
              <a:lnSpc>
                <a:spcPct val="100000"/>
              </a:lnSpc>
            </a:pPr>
            <a:r>
              <a:rPr sz="1250" b="1" i="0">
                <a:solidFill>
                  <a:srgbClr val="F5E6C8"/>
                </a:solidFill>
                <a:latin typeface="Inter"/>
              </a:rPr>
              <a:t>Pick the file you uploaded (or paste its link)</a:t>
            </a:r>
          </a:p>
        </p:txBody>
      </p:sp>
      <p:sp>
        <p:nvSpPr>
          <p:cNvPr id="56" name="Oval 55"/>
          <p:cNvSpPr/>
          <p:nvPr/>
        </p:nvSpPr>
        <p:spPr>
          <a:xfrm>
            <a:off x="6181344" y="594360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6</a:t>
            </a:r>
          </a:p>
        </p:txBody>
      </p:sp>
      <p:sp>
        <p:nvSpPr>
          <p:cNvPr id="57" name="TextBox 56"/>
          <p:cNvSpPr txBox="1"/>
          <p:nvPr/>
        </p:nvSpPr>
        <p:spPr>
          <a:xfrm>
            <a:off x="6629400" y="5943600"/>
            <a:ext cx="4983480" cy="310896"/>
          </a:xfrm>
          <a:prstGeom prst="rect">
            <a:avLst/>
          </a:prstGeom>
          <a:noFill/>
        </p:spPr>
        <p:txBody>
          <a:bodyPr wrap="square" lIns="18288" rIns="18288" tIns="18288" bIns="18288" anchor="t">
            <a:noAutofit/>
          </a:bodyPr>
          <a:lstStyle/>
          <a:p>
            <a:pPr algn="l">
              <a:lnSpc>
                <a:spcPct val="100000"/>
              </a:lnSpc>
            </a:pPr>
            <a:r>
              <a:rPr sz="1250" b="1" i="0">
                <a:solidFill>
                  <a:srgbClr val="F5E6C8"/>
                </a:solidFill>
                <a:latin typeface="Inter"/>
              </a:rPr>
              <a:t>Publish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film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6 · POST</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POST A VIDEO: SAME STEPS, TYPE “VIDEO”</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14</a:t>
            </a:r>
          </a:p>
        </p:txBody>
      </p:sp>
      <p:sp>
        <p:nvSpPr>
          <p:cNvPr id="13" name="Rounded Rectangle 12"/>
          <p:cNvSpPr/>
          <p:nvPr/>
        </p:nvSpPr>
        <p:spPr>
          <a:xfrm>
            <a:off x="28803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LAUNCH</a:t>
            </a:r>
          </a:p>
        </p:txBody>
      </p:sp>
      <p:sp>
        <p:nvSpPr>
          <p:cNvPr id="15" name="Rounded Rectangle 14"/>
          <p:cNvSpPr/>
          <p:nvPr/>
        </p:nvSpPr>
        <p:spPr>
          <a:xfrm>
            <a:off x="384048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SIGN IN</a:t>
            </a:r>
          </a:p>
        </p:txBody>
      </p:sp>
      <p:sp>
        <p:nvSpPr>
          <p:cNvPr id="17" name="Rounded Rectangle 16"/>
          <p:cNvSpPr/>
          <p:nvPr/>
        </p:nvSpPr>
        <p:spPr>
          <a:xfrm>
            <a:off x="480060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PASSWORD</a:t>
            </a:r>
          </a:p>
        </p:txBody>
      </p:sp>
      <p:sp>
        <p:nvSpPr>
          <p:cNvPr id="19" name="Rounded Rectangle 18"/>
          <p:cNvSpPr/>
          <p:nvPr/>
        </p:nvSpPr>
        <p:spPr>
          <a:xfrm>
            <a:off x="576072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LOOK</a:t>
            </a:r>
          </a:p>
        </p:txBody>
      </p:sp>
      <p:sp>
        <p:nvSpPr>
          <p:cNvPr id="21" name="Rounded Rectangle 20"/>
          <p:cNvSpPr/>
          <p:nvPr/>
        </p:nvSpPr>
        <p:spPr>
          <a:xfrm>
            <a:off x="672084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PHOTOS</a:t>
            </a:r>
          </a:p>
        </p:txBody>
      </p:sp>
      <p:sp>
        <p:nvSpPr>
          <p:cNvPr id="23" name="Rounded Rectangle 22"/>
          <p:cNvSpPr/>
          <p:nvPr/>
        </p:nvSpPr>
        <p:spPr>
          <a:xfrm>
            <a:off x="768096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6  POST</a:t>
            </a:r>
          </a:p>
        </p:txBody>
      </p:sp>
      <p:sp>
        <p:nvSpPr>
          <p:cNvPr id="25" name="Rounded Rectangle 24"/>
          <p:cNvSpPr/>
          <p:nvPr/>
        </p:nvSpPr>
        <p:spPr>
          <a:xfrm>
            <a:off x="8641080" y="6382512"/>
            <a:ext cx="914400" cy="274320"/>
          </a:xfrm>
          <a:prstGeom prst="roundRect">
            <a:avLst>
              <a:gd name="adj" fmla="val 50000"/>
            </a:avLst>
          </a:prstGeom>
          <a:no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0" i="0">
                <a:solidFill>
                  <a:srgbClr val="8C8279"/>
                </a:solidFill>
                <a:latin typeface="Inter"/>
              </a:rPr>
              <a:t>7  SHARE</a:t>
            </a:r>
          </a:p>
        </p:txBody>
      </p:sp>
      <p:sp>
        <p:nvSpPr>
          <p:cNvPr id="27" name="Rectangle 26"/>
          <p:cNvSpPr/>
          <p:nvPr/>
        </p:nvSpPr>
        <p:spPr>
          <a:xfrm>
            <a:off x="914400" y="1828800"/>
            <a:ext cx="5394960" cy="1598506"/>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86384" y="1700784"/>
            <a:ext cx="5468112" cy="1671658"/>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e02_video_uploading_056b33c3.png"/>
          <p:cNvPicPr>
            <a:picLocks noChangeAspect="1"/>
          </p:cNvPicPr>
          <p:nvPr/>
        </p:nvPicPr>
        <p:blipFill>
          <a:blip r:embed="rId4"/>
          <a:stretch>
            <a:fillRect/>
          </a:stretch>
        </p:blipFill>
        <p:spPr>
          <a:xfrm>
            <a:off x="822960" y="1737360"/>
            <a:ext cx="5394960" cy="1598507"/>
          </a:xfrm>
          <a:prstGeom prst="rect">
            <a:avLst/>
          </a:prstGeom>
        </p:spPr>
      </p:pic>
      <p:sp>
        <p:nvSpPr>
          <p:cNvPr id="30" name="Rounded Rectangle 29"/>
          <p:cNvSpPr/>
          <p:nvPr/>
        </p:nvSpPr>
        <p:spPr>
          <a:xfrm>
            <a:off x="1022773" y="2336800"/>
            <a:ext cx="4995333" cy="519514"/>
          </a:xfrm>
          <a:prstGeom prst="roundRect">
            <a:avLst>
              <a:gd name="adj" fmla="val 21121"/>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657013" y="2431965"/>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1</a:t>
            </a:r>
          </a:p>
        </p:txBody>
      </p:sp>
      <p:sp>
        <p:nvSpPr>
          <p:cNvPr id="32" name="Rounded Rectangle 31"/>
          <p:cNvSpPr/>
          <p:nvPr/>
        </p:nvSpPr>
        <p:spPr>
          <a:xfrm>
            <a:off x="1022773" y="2886286"/>
            <a:ext cx="4995333" cy="449580"/>
          </a:xfrm>
          <a:prstGeom prst="roundRect">
            <a:avLst>
              <a:gd name="adj" fmla="val 24406"/>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657013" y="2946484"/>
            <a:ext cx="329184" cy="329184"/>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2</a:t>
            </a:r>
          </a:p>
        </p:txBody>
      </p:sp>
      <p:sp>
        <p:nvSpPr>
          <p:cNvPr id="34" name="Rectangle 33"/>
          <p:cNvSpPr/>
          <p:nvPr/>
        </p:nvSpPr>
        <p:spPr>
          <a:xfrm>
            <a:off x="914400" y="3749039"/>
            <a:ext cx="2514600" cy="2248632"/>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Rectangle 34"/>
          <p:cNvSpPr/>
          <p:nvPr/>
        </p:nvSpPr>
        <p:spPr>
          <a:xfrm>
            <a:off x="786384" y="3621024"/>
            <a:ext cx="2587752" cy="2321784"/>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Picture 35" descr="e04_form_6bf955cd.png"/>
          <p:cNvPicPr>
            <a:picLocks noChangeAspect="1"/>
          </p:cNvPicPr>
          <p:nvPr/>
        </p:nvPicPr>
        <p:blipFill>
          <a:blip r:embed="rId5"/>
          <a:stretch>
            <a:fillRect/>
          </a:stretch>
        </p:blipFill>
        <p:spPr>
          <a:xfrm>
            <a:off x="822960" y="3657600"/>
            <a:ext cx="2514600" cy="2248633"/>
          </a:xfrm>
          <a:prstGeom prst="rect">
            <a:avLst/>
          </a:prstGeom>
        </p:spPr>
      </p:pic>
      <p:sp>
        <p:nvSpPr>
          <p:cNvPr id="37" name="Rounded Rectangle 36"/>
          <p:cNvSpPr/>
          <p:nvPr/>
        </p:nvSpPr>
        <p:spPr>
          <a:xfrm>
            <a:off x="953525" y="4615082"/>
            <a:ext cx="1117062" cy="212773"/>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Oval 37"/>
          <p:cNvSpPr/>
          <p:nvPr/>
        </p:nvSpPr>
        <p:spPr>
          <a:xfrm>
            <a:off x="642629" y="4584309"/>
            <a:ext cx="274320" cy="274320"/>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3</a:t>
            </a:r>
          </a:p>
        </p:txBody>
      </p:sp>
      <p:sp>
        <p:nvSpPr>
          <p:cNvPr id="39" name="Rounded Rectangle 38"/>
          <p:cNvSpPr/>
          <p:nvPr/>
        </p:nvSpPr>
        <p:spPr>
          <a:xfrm>
            <a:off x="953525" y="5321104"/>
            <a:ext cx="2253468" cy="212773"/>
          </a:xfrm>
          <a:prstGeom prst="roundRect">
            <a:avLst>
              <a:gd name="adj" fmla="val 30000"/>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Oval 39"/>
          <p:cNvSpPr/>
          <p:nvPr/>
        </p:nvSpPr>
        <p:spPr>
          <a:xfrm>
            <a:off x="642629" y="5290331"/>
            <a:ext cx="274320" cy="274320"/>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4</a:t>
            </a:r>
          </a:p>
        </p:txBody>
      </p:sp>
      <p:sp>
        <p:nvSpPr>
          <p:cNvPr id="41" name="TextBox 40"/>
          <p:cNvSpPr txBox="1"/>
          <p:nvPr/>
        </p:nvSpPr>
        <p:spPr>
          <a:xfrm>
            <a:off x="3611880" y="3657600"/>
            <a:ext cx="2606040" cy="2286000"/>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1 </a:t>
            </a:r>
            <a:r>
              <a:rPr sz="1200" b="0" i="0">
                <a:solidFill>
                  <a:srgbClr val="EDE6DA"/>
                </a:solidFill>
                <a:latin typeface="Inter"/>
              </a:rPr>
              <a:t>Upload the video in the Media library and watch the progress bar.</a:t>
            </a:r>
          </a:p>
          <a:p>
            <a:pPr algn="l">
              <a:lnSpc>
                <a:spcPct val="110000"/>
              </a:lnSpc>
              <a:spcBef>
                <a:spcPts val="500"/>
              </a:spcBef>
            </a:pPr>
            <a:r>
              <a:rPr sz="1200" b="1" i="0">
                <a:solidFill>
                  <a:srgbClr val="FB7185"/>
                </a:solidFill>
                <a:latin typeface="Inter"/>
              </a:rPr>
              <a:t>2 </a:t>
            </a:r>
            <a:r>
              <a:rPr sz="1200" b="0" i="0">
                <a:solidFill>
                  <a:srgbClr val="EDE6DA"/>
                </a:solidFill>
                <a:latin typeface="Inter"/>
              </a:rPr>
              <a:t>Wait for the green link box.</a:t>
            </a:r>
          </a:p>
          <a:p>
            <a:pPr algn="l">
              <a:lnSpc>
                <a:spcPct val="110000"/>
              </a:lnSpc>
              <a:spcBef>
                <a:spcPts val="500"/>
              </a:spcBef>
            </a:pPr>
            <a:r>
              <a:rPr sz="1200" b="1" i="0">
                <a:solidFill>
                  <a:srgbClr val="FB7185"/>
                </a:solidFill>
                <a:latin typeface="Inter"/>
              </a:rPr>
              <a:t>3 </a:t>
            </a:r>
            <a:r>
              <a:rPr sz="1200" b="0" i="0">
                <a:solidFill>
                  <a:srgbClr val="EDE6DA"/>
                </a:solidFill>
                <a:latin typeface="Inter"/>
              </a:rPr>
              <a:t>In New drop, set Type to Video.</a:t>
            </a:r>
          </a:p>
          <a:p>
            <a:pPr algn="l">
              <a:lnSpc>
                <a:spcPct val="110000"/>
              </a:lnSpc>
              <a:spcBef>
                <a:spcPts val="500"/>
              </a:spcBef>
            </a:pPr>
            <a:r>
              <a:rPr sz="1200" b="1" i="0">
                <a:solidFill>
                  <a:srgbClr val="FB7185"/>
                </a:solidFill>
                <a:latin typeface="Inter"/>
              </a:rPr>
              <a:t>4 </a:t>
            </a:r>
            <a:r>
              <a:rPr sz="1200" b="0" i="0">
                <a:solidFill>
                  <a:srgbClr val="EDE6DA"/>
                </a:solidFill>
                <a:latin typeface="Inter"/>
              </a:rPr>
              <a:t>Pick the .mp4, choose Free, Publish.</a:t>
            </a:r>
          </a:p>
        </p:txBody>
      </p:sp>
      <p:sp>
        <p:nvSpPr>
          <p:cNvPr id="42" name="Rectangle 41"/>
          <p:cNvSpPr/>
          <p:nvPr/>
        </p:nvSpPr>
        <p:spPr>
          <a:xfrm>
            <a:off x="6675120" y="1828800"/>
            <a:ext cx="5029200" cy="3202556"/>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Rectangle 42"/>
          <p:cNvSpPr/>
          <p:nvPr/>
        </p:nvSpPr>
        <p:spPr>
          <a:xfrm>
            <a:off x="6547104" y="1700784"/>
            <a:ext cx="5102352" cy="3275708"/>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4" name="Picture 43" descr="f03_video_post_0834ccf3.png"/>
          <p:cNvPicPr>
            <a:picLocks noChangeAspect="1"/>
          </p:cNvPicPr>
          <p:nvPr/>
        </p:nvPicPr>
        <p:blipFill>
          <a:blip r:embed="rId6"/>
          <a:stretch>
            <a:fillRect/>
          </a:stretch>
        </p:blipFill>
        <p:spPr>
          <a:xfrm>
            <a:off x="6583680" y="1737360"/>
            <a:ext cx="5029200" cy="3202557"/>
          </a:xfrm>
          <a:prstGeom prst="rect">
            <a:avLst/>
          </a:prstGeom>
        </p:spPr>
      </p:pic>
      <p:sp>
        <p:nvSpPr>
          <p:cNvPr id="45" name="Rounded Rectangle 44"/>
          <p:cNvSpPr/>
          <p:nvPr/>
        </p:nvSpPr>
        <p:spPr>
          <a:xfrm>
            <a:off x="6749738" y="2496484"/>
            <a:ext cx="4697083" cy="2372264"/>
          </a:xfrm>
          <a:prstGeom prst="roundRect">
            <a:avLst>
              <a:gd name="adj" fmla="val 4625"/>
            </a:avLst>
          </a:prstGeom>
          <a:noFill/>
          <a:ln w="31750">
            <a:solidFill>
              <a:srgbClr val="EAB3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Oval 45"/>
          <p:cNvSpPr/>
          <p:nvPr/>
        </p:nvSpPr>
        <p:spPr>
          <a:xfrm>
            <a:off x="6804602" y="3508880"/>
            <a:ext cx="347472" cy="347472"/>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5E6C8"/>
                </a:solidFill>
                <a:latin typeface="Inter"/>
              </a:rPr>
              <a:t>5</a:t>
            </a:r>
          </a:p>
        </p:txBody>
      </p:sp>
      <p:sp>
        <p:nvSpPr>
          <p:cNvPr id="47" name="Rounded Rectangle 46"/>
          <p:cNvSpPr/>
          <p:nvPr/>
        </p:nvSpPr>
        <p:spPr>
          <a:xfrm>
            <a:off x="6583680" y="5138928"/>
            <a:ext cx="5029200" cy="960120"/>
          </a:xfrm>
          <a:prstGeom prst="roundRect">
            <a:avLst>
              <a:gd name="adj" fmla="val 20000"/>
            </a:avLst>
          </a:prstGeom>
          <a:solidFill>
            <a:srgbClr val="271E09"/>
          </a:solidFill>
          <a:ln w="12700">
            <a:solidFill>
              <a:srgbClr val="8667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8" name="Picture 47" descr="clapperboard_EAB308_2.0.png"/>
          <p:cNvPicPr>
            <a:picLocks noChangeAspect="1"/>
          </p:cNvPicPr>
          <p:nvPr/>
        </p:nvPicPr>
        <p:blipFill>
          <a:blip r:embed="rId7"/>
          <a:stretch>
            <a:fillRect/>
          </a:stretch>
        </p:blipFill>
        <p:spPr>
          <a:xfrm>
            <a:off x="6729984" y="5276088"/>
            <a:ext cx="274320" cy="274320"/>
          </a:xfrm>
          <a:prstGeom prst="rect">
            <a:avLst/>
          </a:prstGeom>
        </p:spPr>
      </p:pic>
      <p:sp>
        <p:nvSpPr>
          <p:cNvPr id="49" name="TextBox 48"/>
          <p:cNvSpPr txBox="1"/>
          <p:nvPr/>
        </p:nvSpPr>
        <p:spPr>
          <a:xfrm>
            <a:off x="7095744" y="5230368"/>
            <a:ext cx="4389120" cy="777240"/>
          </a:xfrm>
          <a:prstGeom prst="rect">
            <a:avLst/>
          </a:prstGeom>
          <a:noFill/>
        </p:spPr>
        <p:txBody>
          <a:bodyPr wrap="square" lIns="18288" rIns="18288" tIns="18288" bIns="18288" anchor="t">
            <a:noAutofit/>
          </a:bodyPr>
          <a:lstStyle/>
          <a:p>
            <a:pPr algn="l">
              <a:lnSpc>
                <a:spcPct val="105000"/>
              </a:lnSpc>
            </a:pPr>
            <a:r>
              <a:rPr sz="1150" b="1" i="0">
                <a:solidFill>
                  <a:srgbClr val="EAB308"/>
                </a:solidFill>
                <a:latin typeface="Inter"/>
              </a:rPr>
              <a:t>Keep clips short.  </a:t>
            </a:r>
            <a:r>
              <a:rPr sz="1150" b="0" i="0">
                <a:solidFill>
                  <a:srgbClr val="EDE6DA"/>
                </a:solidFill>
                <a:latin typeface="Inter"/>
              </a:rPr>
              <a:t>Ours is 8 seconds, 1280×720, 0.85 MB. Heads-up: on the feed, the video showed a black box until someone pressed play (5 shows it playing).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crown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STEP 7 · SHARE</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THE FINISHED SHOP: BEFORE AND AFTER</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15</a:t>
            </a:r>
          </a:p>
        </p:txBody>
      </p:sp>
      <p:sp>
        <p:nvSpPr>
          <p:cNvPr id="13" name="Rounded Rectangle 12"/>
          <p:cNvSpPr/>
          <p:nvPr/>
        </p:nvSpPr>
        <p:spPr>
          <a:xfrm>
            <a:off x="28803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28803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LAUNCH</a:t>
            </a:r>
          </a:p>
        </p:txBody>
      </p:sp>
      <p:sp>
        <p:nvSpPr>
          <p:cNvPr id="15" name="Rounded Rectangle 14"/>
          <p:cNvSpPr/>
          <p:nvPr/>
        </p:nvSpPr>
        <p:spPr>
          <a:xfrm>
            <a:off x="384048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8404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SIGN IN</a:t>
            </a:r>
          </a:p>
        </p:txBody>
      </p:sp>
      <p:sp>
        <p:nvSpPr>
          <p:cNvPr id="17" name="Rounded Rectangle 16"/>
          <p:cNvSpPr/>
          <p:nvPr/>
        </p:nvSpPr>
        <p:spPr>
          <a:xfrm>
            <a:off x="480060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480060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PASSWORD</a:t>
            </a:r>
          </a:p>
        </p:txBody>
      </p:sp>
      <p:sp>
        <p:nvSpPr>
          <p:cNvPr id="19" name="Rounded Rectangle 18"/>
          <p:cNvSpPr/>
          <p:nvPr/>
        </p:nvSpPr>
        <p:spPr>
          <a:xfrm>
            <a:off x="576072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576072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LOOK</a:t>
            </a:r>
          </a:p>
        </p:txBody>
      </p:sp>
      <p:sp>
        <p:nvSpPr>
          <p:cNvPr id="21" name="Rounded Rectangle 20"/>
          <p:cNvSpPr/>
          <p:nvPr/>
        </p:nvSpPr>
        <p:spPr>
          <a:xfrm>
            <a:off x="672084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72084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PHOTOS</a:t>
            </a:r>
          </a:p>
        </p:txBody>
      </p:sp>
      <p:sp>
        <p:nvSpPr>
          <p:cNvPr id="23" name="Rounded Rectangle 22"/>
          <p:cNvSpPr/>
          <p:nvPr/>
        </p:nvSpPr>
        <p:spPr>
          <a:xfrm>
            <a:off x="7680960" y="6382512"/>
            <a:ext cx="914400" cy="274320"/>
          </a:xfrm>
          <a:prstGeom prst="roundRect">
            <a:avLst>
              <a:gd name="adj" fmla="val 50000"/>
            </a:avLst>
          </a:prstGeom>
          <a:solidFill>
            <a:srgbClr val="3B0E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E36779"/>
                </a:solidFill>
                <a:latin typeface="Inter"/>
              </a:rPr>
              <a:t>✓ POST</a:t>
            </a:r>
          </a:p>
        </p:txBody>
      </p:sp>
      <p:sp>
        <p:nvSpPr>
          <p:cNvPr id="25" name="Rounded Rectangle 24"/>
          <p:cNvSpPr/>
          <p:nvPr/>
        </p:nvSpPr>
        <p:spPr>
          <a:xfrm>
            <a:off x="8641080" y="6382512"/>
            <a:ext cx="914400" cy="27432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41080" y="6382512"/>
            <a:ext cx="914400" cy="274320"/>
          </a:xfrm>
          <a:prstGeom prst="rect">
            <a:avLst/>
          </a:prstGeom>
          <a:noFill/>
        </p:spPr>
        <p:txBody>
          <a:bodyPr wrap="square" lIns="18288" rIns="18288" tIns="18288" bIns="18288" anchor="ctr">
            <a:noAutofit/>
          </a:bodyPr>
          <a:lstStyle/>
          <a:p>
            <a:pPr algn="ctr">
              <a:lnSpc>
                <a:spcPct val="110000"/>
              </a:lnSpc>
            </a:pPr>
            <a:r>
              <a:rPr sz="850" b="1" i="0">
                <a:solidFill>
                  <a:srgbClr val="F5E6C8"/>
                </a:solidFill>
                <a:latin typeface="Inter"/>
              </a:rPr>
              <a:t>7  SHARE</a:t>
            </a:r>
          </a:p>
        </p:txBody>
      </p:sp>
      <p:sp>
        <p:nvSpPr>
          <p:cNvPr id="27" name="Rectangle 26"/>
          <p:cNvSpPr/>
          <p:nvPr/>
        </p:nvSpPr>
        <p:spPr>
          <a:xfrm>
            <a:off x="822960" y="1737360"/>
            <a:ext cx="1371600" cy="384048"/>
          </a:xfrm>
          <a:prstGeom prst="rect">
            <a:avLst/>
          </a:prstGeom>
          <a:solidFill>
            <a:srgbClr val="4A34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822960" y="1737360"/>
            <a:ext cx="1371600" cy="384048"/>
          </a:xfrm>
          <a:prstGeom prst="rect">
            <a:avLst/>
          </a:prstGeom>
          <a:noFill/>
        </p:spPr>
        <p:txBody>
          <a:bodyPr wrap="square" lIns="18288" rIns="18288" tIns="18288" bIns="18288" anchor="ctr">
            <a:noAutofit/>
          </a:bodyPr>
          <a:lstStyle/>
          <a:p>
            <a:pPr algn="ctr">
              <a:lnSpc>
                <a:spcPct val="110000"/>
              </a:lnSpc>
            </a:pPr>
            <a:r>
              <a:rPr sz="1300" b="1" i="0">
                <a:solidFill>
                  <a:srgbClr val="F5E6C8"/>
                </a:solidFill>
                <a:latin typeface="Oswald"/>
              </a:rPr>
              <a:t>BEFORE</a:t>
            </a:r>
          </a:p>
        </p:txBody>
      </p:sp>
      <p:sp>
        <p:nvSpPr>
          <p:cNvPr id="29" name="Rectangle 28"/>
          <p:cNvSpPr/>
          <p:nvPr/>
        </p:nvSpPr>
        <p:spPr>
          <a:xfrm>
            <a:off x="914400" y="2331720"/>
            <a:ext cx="5212080" cy="3094672"/>
          </a:xfrm>
          <a:prstGeom prst="rect">
            <a:avLst/>
          </a:prstGeom>
          <a:solidFill>
            <a:srgbClr val="4A34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ectangle 29"/>
          <p:cNvSpPr/>
          <p:nvPr/>
        </p:nvSpPr>
        <p:spPr>
          <a:xfrm>
            <a:off x="786384" y="2203704"/>
            <a:ext cx="5285232" cy="3167824"/>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1" name="Picture 30" descr="b01_shop_first_d6fa3178.png"/>
          <p:cNvPicPr>
            <a:picLocks noChangeAspect="1"/>
          </p:cNvPicPr>
          <p:nvPr/>
        </p:nvPicPr>
        <p:blipFill>
          <a:blip r:embed="rId4"/>
          <a:stretch>
            <a:fillRect/>
          </a:stretch>
        </p:blipFill>
        <p:spPr>
          <a:xfrm>
            <a:off x="822960" y="2240280"/>
            <a:ext cx="5212080" cy="3094672"/>
          </a:xfrm>
          <a:prstGeom prst="rect">
            <a:avLst/>
          </a:prstGeom>
        </p:spPr>
      </p:pic>
      <p:sp>
        <p:nvSpPr>
          <p:cNvPr id="32" name="Rectangle 31"/>
          <p:cNvSpPr/>
          <p:nvPr/>
        </p:nvSpPr>
        <p:spPr>
          <a:xfrm>
            <a:off x="6355080" y="1737360"/>
            <a:ext cx="1371600" cy="38404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6355080" y="1737360"/>
            <a:ext cx="1371600" cy="384048"/>
          </a:xfrm>
          <a:prstGeom prst="rect">
            <a:avLst/>
          </a:prstGeom>
          <a:noFill/>
        </p:spPr>
        <p:txBody>
          <a:bodyPr wrap="square" lIns="18288" rIns="18288" tIns="18288" bIns="18288" anchor="ctr">
            <a:noAutofit/>
          </a:bodyPr>
          <a:lstStyle/>
          <a:p>
            <a:pPr algn="ctr">
              <a:lnSpc>
                <a:spcPct val="110000"/>
              </a:lnSpc>
            </a:pPr>
            <a:r>
              <a:rPr sz="1300" b="1" i="0">
                <a:solidFill>
                  <a:srgbClr val="F5E6C8"/>
                </a:solidFill>
                <a:latin typeface="Oswald"/>
              </a:rPr>
              <a:t>AFTER</a:t>
            </a:r>
          </a:p>
        </p:txBody>
      </p:sp>
      <p:sp>
        <p:nvSpPr>
          <p:cNvPr id="34" name="Rectangle 33"/>
          <p:cNvSpPr/>
          <p:nvPr/>
        </p:nvSpPr>
        <p:spPr>
          <a:xfrm>
            <a:off x="6446520" y="2331720"/>
            <a:ext cx="5212080" cy="3094672"/>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Rectangle 34"/>
          <p:cNvSpPr/>
          <p:nvPr/>
        </p:nvSpPr>
        <p:spPr>
          <a:xfrm>
            <a:off x="6318504" y="2203704"/>
            <a:ext cx="5285232" cy="3167824"/>
          </a:xfrm>
          <a:prstGeom prst="rect">
            <a:avLst/>
          </a:prstGeom>
          <a:solidFill>
            <a:srgbClr val="0A0808"/>
          </a:solidFill>
          <a:ln w="1270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Picture 35" descr="f01_live_top_481f4aae.png"/>
          <p:cNvPicPr>
            <a:picLocks noChangeAspect="1"/>
          </p:cNvPicPr>
          <p:nvPr/>
        </p:nvPicPr>
        <p:blipFill>
          <a:blip r:embed="rId5"/>
          <a:stretch>
            <a:fillRect/>
          </a:stretch>
        </p:blipFill>
        <p:spPr>
          <a:xfrm>
            <a:off x="6355080" y="2240280"/>
            <a:ext cx="5212080" cy="3094672"/>
          </a:xfrm>
          <a:prstGeom prst="rect">
            <a:avLst/>
          </a:prstGeom>
        </p:spPr>
      </p:pic>
      <p:sp>
        <p:nvSpPr>
          <p:cNvPr id="37" name="Rounded Rectangle 36"/>
          <p:cNvSpPr/>
          <p:nvPr/>
        </p:nvSpPr>
        <p:spPr>
          <a:xfrm>
            <a:off x="7818120" y="1746504"/>
            <a:ext cx="3749039" cy="365760"/>
          </a:xfrm>
          <a:prstGeom prst="roundRect">
            <a:avLst>
              <a:gd name="adj" fmla="val 50000"/>
            </a:avLst>
          </a:prstGeom>
          <a:solidFill>
            <a:srgbClr val="1A1311"/>
          </a:solid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8" name="Picture 37" descr="lock_2DD4BF_2.0.png"/>
          <p:cNvPicPr>
            <a:picLocks noChangeAspect="1"/>
          </p:cNvPicPr>
          <p:nvPr/>
        </p:nvPicPr>
        <p:blipFill>
          <a:blip r:embed="rId6"/>
          <a:stretch>
            <a:fillRect/>
          </a:stretch>
        </p:blipFill>
        <p:spPr>
          <a:xfrm>
            <a:off x="7946136" y="1837943"/>
            <a:ext cx="182880" cy="182880"/>
          </a:xfrm>
          <a:prstGeom prst="rect">
            <a:avLst/>
          </a:prstGeom>
        </p:spPr>
      </p:pic>
      <p:sp>
        <p:nvSpPr>
          <p:cNvPr id="39" name="TextBox 38"/>
          <p:cNvSpPr txBox="1"/>
          <p:nvPr/>
        </p:nvSpPr>
        <p:spPr>
          <a:xfrm>
            <a:off x="8202168" y="1746504"/>
            <a:ext cx="3246120" cy="365760"/>
          </a:xfrm>
          <a:prstGeom prst="rect">
            <a:avLst/>
          </a:prstGeom>
          <a:noFill/>
        </p:spPr>
        <p:txBody>
          <a:bodyPr wrap="square" lIns="18288" rIns="18288" tIns="18288" bIns="18288" anchor="ctr">
            <a:noAutofit/>
          </a:bodyPr>
          <a:lstStyle/>
          <a:p>
            <a:pPr algn="l">
              <a:lnSpc>
                <a:spcPct val="110000"/>
              </a:lnSpc>
            </a:pPr>
            <a:r>
              <a:rPr sz="1100" b="0" i="0">
                <a:solidFill>
                  <a:srgbClr val="F5E6C8"/>
                </a:solidFill>
                <a:latin typeface="Inter"/>
              </a:rPr>
              <a:t>thetattoo.monster/s/tattoo-monster-demo/</a:t>
            </a:r>
          </a:p>
        </p:txBody>
      </p:sp>
      <p:sp>
        <p:nvSpPr>
          <p:cNvPr id="40" name="Rounded Rectangle 39"/>
          <p:cNvSpPr/>
          <p:nvPr/>
        </p:nvSpPr>
        <p:spPr>
          <a:xfrm>
            <a:off x="822960" y="5532120"/>
            <a:ext cx="1792224" cy="329184"/>
          </a:xfrm>
          <a:prstGeom prst="roundRect">
            <a:avLst>
              <a:gd name="adj" fmla="val 50000"/>
            </a:avLst>
          </a:prstGeom>
          <a:solidFill>
            <a:srgbClr val="302509"/>
          </a:solidFill>
          <a:ln w="9525">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822960" y="5532120"/>
            <a:ext cx="1792224" cy="329184"/>
          </a:xfrm>
          <a:prstGeom prst="rect">
            <a:avLst/>
          </a:prstGeom>
          <a:noFill/>
        </p:spPr>
        <p:txBody>
          <a:bodyPr wrap="square" lIns="18288" rIns="18288" tIns="18288" bIns="18288" anchor="ctr">
            <a:noAutofit/>
          </a:bodyPr>
          <a:lstStyle/>
          <a:p>
            <a:pPr algn="ctr">
              <a:lnSpc>
                <a:spcPct val="110000"/>
              </a:lnSpc>
            </a:pPr>
            <a:r>
              <a:rPr sz="1050" b="1" i="0">
                <a:solidFill>
                  <a:srgbClr val="EAB308"/>
                </a:solidFill>
                <a:latin typeface="Inter"/>
              </a:rPr>
              <a:t>Classic Black + gold</a:t>
            </a:r>
          </a:p>
        </p:txBody>
      </p:sp>
      <p:sp>
        <p:nvSpPr>
          <p:cNvPr id="42" name="Rounded Rectangle 41"/>
          <p:cNvSpPr/>
          <p:nvPr/>
        </p:nvSpPr>
        <p:spPr>
          <a:xfrm>
            <a:off x="2724912" y="5532120"/>
            <a:ext cx="1109167" cy="329184"/>
          </a:xfrm>
          <a:prstGeom prst="roundRect">
            <a:avLst>
              <a:gd name="adj" fmla="val 50000"/>
            </a:avLst>
          </a:prstGeom>
          <a:solidFill>
            <a:srgbClr val="302509"/>
          </a:solidFill>
          <a:ln w="9525">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2724912" y="5532120"/>
            <a:ext cx="1109167" cy="329184"/>
          </a:xfrm>
          <a:prstGeom prst="rect">
            <a:avLst/>
          </a:prstGeom>
          <a:noFill/>
        </p:spPr>
        <p:txBody>
          <a:bodyPr wrap="square" lIns="18288" rIns="18288" tIns="18288" bIns="18288" anchor="ctr">
            <a:noAutofit/>
          </a:bodyPr>
          <a:lstStyle/>
          <a:p>
            <a:pPr algn="ctr">
              <a:lnSpc>
                <a:spcPct val="110000"/>
              </a:lnSpc>
            </a:pPr>
            <a:r>
              <a:rPr sz="1050" b="1" i="0">
                <a:solidFill>
                  <a:srgbClr val="EAB308"/>
                </a:solidFill>
                <a:latin typeface="Inter"/>
              </a:rPr>
              <a:t>Cinzel font</a:t>
            </a:r>
          </a:p>
        </p:txBody>
      </p:sp>
      <p:sp>
        <p:nvSpPr>
          <p:cNvPr id="44" name="Rounded Rectangle 43"/>
          <p:cNvSpPr/>
          <p:nvPr/>
        </p:nvSpPr>
        <p:spPr>
          <a:xfrm>
            <a:off x="3943807" y="5532120"/>
            <a:ext cx="1033272" cy="329184"/>
          </a:xfrm>
          <a:prstGeom prst="roundRect">
            <a:avLst>
              <a:gd name="adj" fmla="val 50000"/>
            </a:avLst>
          </a:prstGeom>
          <a:solidFill>
            <a:srgbClr val="302509"/>
          </a:solidFill>
          <a:ln w="9525">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3943807" y="5532120"/>
            <a:ext cx="1033272" cy="329184"/>
          </a:xfrm>
          <a:prstGeom prst="rect">
            <a:avLst/>
          </a:prstGeom>
          <a:noFill/>
        </p:spPr>
        <p:txBody>
          <a:bodyPr wrap="square" lIns="18288" rIns="18288" tIns="18288" bIns="18288" anchor="ctr">
            <a:noAutofit/>
          </a:bodyPr>
          <a:lstStyle/>
          <a:p>
            <a:pPr algn="ctr">
              <a:lnSpc>
                <a:spcPct val="110000"/>
              </a:lnSpc>
            </a:pPr>
            <a:r>
              <a:rPr sz="1050" b="1" i="0">
                <a:solidFill>
                  <a:srgbClr val="EAB308"/>
                </a:solidFill>
                <a:latin typeface="Inter"/>
              </a:rPr>
              <a:t>Own banner</a:t>
            </a:r>
          </a:p>
        </p:txBody>
      </p:sp>
      <p:sp>
        <p:nvSpPr>
          <p:cNvPr id="46" name="Rounded Rectangle 45"/>
          <p:cNvSpPr/>
          <p:nvPr/>
        </p:nvSpPr>
        <p:spPr>
          <a:xfrm>
            <a:off x="5086807" y="5532120"/>
            <a:ext cx="1336852" cy="329184"/>
          </a:xfrm>
          <a:prstGeom prst="roundRect">
            <a:avLst>
              <a:gd name="adj" fmla="val 50000"/>
            </a:avLst>
          </a:prstGeom>
          <a:solidFill>
            <a:srgbClr val="302509"/>
          </a:solidFill>
          <a:ln w="9525">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5086807" y="5532120"/>
            <a:ext cx="1336852" cy="329184"/>
          </a:xfrm>
          <a:prstGeom prst="rect">
            <a:avLst/>
          </a:prstGeom>
          <a:noFill/>
        </p:spPr>
        <p:txBody>
          <a:bodyPr wrap="square" lIns="18288" rIns="18288" tIns="18288" bIns="18288" anchor="ctr">
            <a:noAutofit/>
          </a:bodyPr>
          <a:lstStyle/>
          <a:p>
            <a:pPr algn="ctr">
              <a:lnSpc>
                <a:spcPct val="110000"/>
              </a:lnSpc>
            </a:pPr>
            <a:r>
              <a:rPr sz="1050" b="1" i="0">
                <a:solidFill>
                  <a:srgbClr val="EAB308"/>
                </a:solidFill>
                <a:latin typeface="Inter"/>
              </a:rPr>
              <a:t>Own shop photo</a:t>
            </a:r>
          </a:p>
        </p:txBody>
      </p:sp>
      <p:sp>
        <p:nvSpPr>
          <p:cNvPr id="48" name="Rounded Rectangle 47"/>
          <p:cNvSpPr/>
          <p:nvPr/>
        </p:nvSpPr>
        <p:spPr>
          <a:xfrm>
            <a:off x="6533388" y="5532120"/>
            <a:ext cx="1792224" cy="329184"/>
          </a:xfrm>
          <a:prstGeom prst="roundRect">
            <a:avLst>
              <a:gd name="adj" fmla="val 50000"/>
            </a:avLst>
          </a:prstGeom>
          <a:solidFill>
            <a:srgbClr val="302509"/>
          </a:solidFill>
          <a:ln w="9525">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6533388" y="5532120"/>
            <a:ext cx="1792224" cy="329184"/>
          </a:xfrm>
          <a:prstGeom prst="rect">
            <a:avLst/>
          </a:prstGeom>
          <a:noFill/>
        </p:spPr>
        <p:txBody>
          <a:bodyPr wrap="square" lIns="18288" rIns="18288" tIns="18288" bIns="18288" anchor="ctr">
            <a:noAutofit/>
          </a:bodyPr>
          <a:lstStyle/>
          <a:p>
            <a:pPr algn="ctr">
              <a:lnSpc>
                <a:spcPct val="110000"/>
              </a:lnSpc>
            </a:pPr>
            <a:r>
              <a:rPr sz="1050" b="1" i="0">
                <a:solidFill>
                  <a:srgbClr val="EAB308"/>
                </a:solidFill>
                <a:latin typeface="Inter"/>
              </a:rPr>
              <a:t>New bio &amp; handle fix</a:t>
            </a:r>
          </a:p>
        </p:txBody>
      </p:sp>
      <p:sp>
        <p:nvSpPr>
          <p:cNvPr id="50" name="Rounded Rectangle 49"/>
          <p:cNvSpPr/>
          <p:nvPr/>
        </p:nvSpPr>
        <p:spPr>
          <a:xfrm>
            <a:off x="8435340" y="5532120"/>
            <a:ext cx="1716328" cy="329184"/>
          </a:xfrm>
          <a:prstGeom prst="roundRect">
            <a:avLst>
              <a:gd name="adj" fmla="val 50000"/>
            </a:avLst>
          </a:prstGeom>
          <a:solidFill>
            <a:srgbClr val="302509"/>
          </a:solidFill>
          <a:ln w="9525">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8435340" y="5532120"/>
            <a:ext cx="1716328" cy="329184"/>
          </a:xfrm>
          <a:prstGeom prst="rect">
            <a:avLst/>
          </a:prstGeom>
          <a:noFill/>
        </p:spPr>
        <p:txBody>
          <a:bodyPr wrap="square" lIns="18288" rIns="18288" tIns="18288" bIns="18288" anchor="ctr">
            <a:noAutofit/>
          </a:bodyPr>
          <a:lstStyle/>
          <a:p>
            <a:pPr algn="ctr">
              <a:lnSpc>
                <a:spcPct val="110000"/>
              </a:lnSpc>
            </a:pPr>
            <a:r>
              <a:rPr sz="1050" b="1" i="0">
                <a:solidFill>
                  <a:srgbClr val="EAB308"/>
                </a:solidFill>
                <a:latin typeface="Inter"/>
              </a:rPr>
              <a:t>1 picture + 1 video</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sparkles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EVERYDAY USE</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HABITS THAT KEEP YOUR SHOP LOOKING SHARP</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16</a:t>
            </a:r>
          </a:p>
        </p:txBody>
      </p:sp>
      <p:sp>
        <p:nvSpPr>
          <p:cNvPr id="13" name="Rectangle 12"/>
          <p:cNvSpPr/>
          <p:nvPr/>
        </p:nvSpPr>
        <p:spPr>
          <a:xfrm>
            <a:off x="886968" y="1847088"/>
            <a:ext cx="3383280" cy="1965960"/>
          </a:xfrm>
          <a:prstGeom prst="rect">
            <a:avLst/>
          </a:prstGeom>
          <a:solidFill>
            <a:srgbClr val="602E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822960" y="1783080"/>
            <a:ext cx="3383280" cy="1965960"/>
          </a:xfrm>
          <a:prstGeom prst="rect">
            <a:avLst/>
          </a:prstGeom>
          <a:solidFill>
            <a:srgbClr val="17100F"/>
          </a:solidFill>
          <a:ln w="15875">
            <a:solidFill>
              <a:srgbClr val="B3526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1024128" y="1984248"/>
            <a:ext cx="566928" cy="566928"/>
          </a:xfrm>
          <a:prstGeom prst="ellipse">
            <a:avLst/>
          </a:prstGeom>
          <a:solidFill>
            <a:srgbClr val="371D1F"/>
          </a:solidFill>
          <a:ln w="12700">
            <a:solidFill>
              <a:srgbClr val="9B485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film_FB7185_2.0.png"/>
          <p:cNvPicPr>
            <a:picLocks noChangeAspect="1"/>
          </p:cNvPicPr>
          <p:nvPr/>
        </p:nvPicPr>
        <p:blipFill>
          <a:blip r:embed="rId4"/>
          <a:stretch>
            <a:fillRect/>
          </a:stretch>
        </p:blipFill>
        <p:spPr>
          <a:xfrm>
            <a:off x="1148852" y="2108972"/>
            <a:ext cx="317479" cy="317479"/>
          </a:xfrm>
          <a:prstGeom prst="rect">
            <a:avLst/>
          </a:prstGeom>
        </p:spPr>
      </p:pic>
      <p:sp>
        <p:nvSpPr>
          <p:cNvPr id="17" name="TextBox 16"/>
          <p:cNvSpPr txBox="1"/>
          <p:nvPr/>
        </p:nvSpPr>
        <p:spPr>
          <a:xfrm>
            <a:off x="1737360" y="1984248"/>
            <a:ext cx="2331720" cy="566928"/>
          </a:xfrm>
          <a:prstGeom prst="rect">
            <a:avLst/>
          </a:prstGeom>
          <a:noFill/>
        </p:spPr>
        <p:txBody>
          <a:bodyPr wrap="square" lIns="18288" rIns="18288" tIns="18288" bIns="18288" anchor="ctr">
            <a:noAutofit/>
          </a:bodyPr>
          <a:lstStyle/>
          <a:p>
            <a:pPr algn="l">
              <a:lnSpc>
                <a:spcPct val="95000"/>
              </a:lnSpc>
            </a:pPr>
            <a:r>
              <a:rPr sz="1500" b="1" i="0">
                <a:solidFill>
                  <a:srgbClr val="F5E6C8"/>
                </a:solidFill>
                <a:latin typeface="Oswald"/>
              </a:rPr>
              <a:t>POSTING = TWO STOPS</a:t>
            </a:r>
          </a:p>
        </p:txBody>
      </p:sp>
      <p:sp>
        <p:nvSpPr>
          <p:cNvPr id="18" name="TextBox 17"/>
          <p:cNvSpPr txBox="1"/>
          <p:nvPr/>
        </p:nvSpPr>
        <p:spPr>
          <a:xfrm>
            <a:off x="1042416" y="2679191"/>
            <a:ext cx="2971800" cy="1005840"/>
          </a:xfrm>
          <a:prstGeom prst="rect">
            <a:avLst/>
          </a:prstGeom>
          <a:noFill/>
        </p:spPr>
        <p:txBody>
          <a:bodyPr wrap="square" lIns="18288" rIns="18288" tIns="18288" bIns="18288" anchor="t">
            <a:noAutofit/>
          </a:bodyPr>
          <a:lstStyle/>
          <a:p>
            <a:pPr algn="l">
              <a:lnSpc>
                <a:spcPct val="108000"/>
              </a:lnSpc>
            </a:pPr>
            <a:r>
              <a:rPr sz="1200" b="0" i="0">
                <a:solidFill>
                  <a:srgbClr val="BFB5A8"/>
                </a:solidFill>
                <a:latin typeface="Inter"/>
              </a:rPr>
              <a:t>Upload in Customize → Media library, then Studio → New drop. Every time.</a:t>
            </a:r>
          </a:p>
        </p:txBody>
      </p:sp>
      <p:sp>
        <p:nvSpPr>
          <p:cNvPr id="19" name="Rectangle 18"/>
          <p:cNvSpPr/>
          <p:nvPr/>
        </p:nvSpPr>
        <p:spPr>
          <a:xfrm>
            <a:off x="4498848" y="1847088"/>
            <a:ext cx="3383280" cy="1965960"/>
          </a:xfrm>
          <a:prstGeom prst="rect">
            <a:avLst/>
          </a:prstGeom>
          <a:solidFill>
            <a:srgbClr val="5711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4434840" y="1783080"/>
            <a:ext cx="3383280" cy="1965960"/>
          </a:xfrm>
          <a:prstGeom prst="rect">
            <a:avLst/>
          </a:prstGeom>
          <a:solidFill>
            <a:srgbClr val="17100F"/>
          </a:solidFill>
          <a:ln w="15875">
            <a:solidFill>
              <a:srgbClr val="A1173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4636008" y="1984248"/>
            <a:ext cx="566928" cy="566928"/>
          </a:xfrm>
          <a:prstGeom prst="ellipse">
            <a:avLst/>
          </a:prstGeom>
          <a:solidFill>
            <a:srgbClr val="320D14"/>
          </a:solidFill>
          <a:ln w="12700">
            <a:solidFill>
              <a:srgbClr val="8C152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trash-2_E11D48_2.0.png"/>
          <p:cNvPicPr>
            <a:picLocks noChangeAspect="1"/>
          </p:cNvPicPr>
          <p:nvPr/>
        </p:nvPicPr>
        <p:blipFill>
          <a:blip r:embed="rId5"/>
          <a:stretch>
            <a:fillRect/>
          </a:stretch>
        </p:blipFill>
        <p:spPr>
          <a:xfrm>
            <a:off x="4760732" y="2108972"/>
            <a:ext cx="317479" cy="317479"/>
          </a:xfrm>
          <a:prstGeom prst="rect">
            <a:avLst/>
          </a:prstGeom>
        </p:spPr>
      </p:pic>
      <p:sp>
        <p:nvSpPr>
          <p:cNvPr id="23" name="TextBox 22"/>
          <p:cNvSpPr txBox="1"/>
          <p:nvPr/>
        </p:nvSpPr>
        <p:spPr>
          <a:xfrm>
            <a:off x="5349240" y="1984248"/>
            <a:ext cx="2331720" cy="566928"/>
          </a:xfrm>
          <a:prstGeom prst="rect">
            <a:avLst/>
          </a:prstGeom>
          <a:noFill/>
        </p:spPr>
        <p:txBody>
          <a:bodyPr wrap="square" lIns="18288" rIns="18288" tIns="18288" bIns="18288" anchor="ctr">
            <a:noAutofit/>
          </a:bodyPr>
          <a:lstStyle/>
          <a:p>
            <a:pPr algn="l">
              <a:lnSpc>
                <a:spcPct val="95000"/>
              </a:lnSpc>
            </a:pPr>
            <a:r>
              <a:rPr sz="1500" b="1" i="0">
                <a:solidFill>
                  <a:srgbClr val="F5E6C8"/>
                </a:solidFill>
                <a:latin typeface="Oswald"/>
              </a:rPr>
              <a:t>DELETE IS INSTANT</a:t>
            </a:r>
          </a:p>
        </p:txBody>
      </p:sp>
      <p:sp>
        <p:nvSpPr>
          <p:cNvPr id="24" name="TextBox 23"/>
          <p:cNvSpPr txBox="1"/>
          <p:nvPr/>
        </p:nvSpPr>
        <p:spPr>
          <a:xfrm>
            <a:off x="4654296" y="2679191"/>
            <a:ext cx="2971800" cy="1005840"/>
          </a:xfrm>
          <a:prstGeom prst="rect">
            <a:avLst/>
          </a:prstGeom>
          <a:noFill/>
        </p:spPr>
        <p:txBody>
          <a:bodyPr wrap="square" lIns="18288" rIns="18288" tIns="18288" bIns="18288" anchor="t">
            <a:noAutofit/>
          </a:bodyPr>
          <a:lstStyle/>
          <a:p>
            <a:pPr algn="l">
              <a:lnSpc>
                <a:spcPct val="108000"/>
              </a:lnSpc>
            </a:pPr>
            <a:r>
              <a:rPr sz="1200" b="0" i="0">
                <a:solidFill>
                  <a:srgbClr val="BFB5A8"/>
                </a:solidFill>
                <a:latin typeface="Inter"/>
              </a:rPr>
              <a:t>Studio’s Delete button removes a post straight away. There’s no “are you sure?” and no undo.</a:t>
            </a:r>
          </a:p>
        </p:txBody>
      </p:sp>
      <p:sp>
        <p:nvSpPr>
          <p:cNvPr id="25" name="Rectangle 24"/>
          <p:cNvSpPr/>
          <p:nvPr/>
        </p:nvSpPr>
        <p:spPr>
          <a:xfrm>
            <a:off x="8110728" y="1847088"/>
            <a:ext cx="3383280" cy="1965960"/>
          </a:xfrm>
          <a:prstGeom prst="rect">
            <a:avLst/>
          </a:prstGeom>
          <a:solidFill>
            <a:srgbClr val="1851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8046720" y="1783080"/>
            <a:ext cx="3383280" cy="1965960"/>
          </a:xfrm>
          <a:prstGeom prst="rect">
            <a:avLst/>
          </a:prstGeom>
          <a:solidFill>
            <a:srgbClr val="17100F"/>
          </a:solidFill>
          <a:ln w="15875">
            <a:solidFill>
              <a:srgbClr val="23978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Oval 26"/>
          <p:cNvSpPr/>
          <p:nvPr/>
        </p:nvSpPr>
        <p:spPr>
          <a:xfrm>
            <a:off x="8247888" y="1984248"/>
            <a:ext cx="566928" cy="566928"/>
          </a:xfrm>
          <a:prstGeom prst="ellipse">
            <a:avLst/>
          </a:prstGeom>
          <a:solidFill>
            <a:srgbClr val="122E2A"/>
          </a:solidFill>
          <a:ln w="12700">
            <a:solidFill>
              <a:srgbClr val="20837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tv_2DD4BF_2.0.png"/>
          <p:cNvPicPr>
            <a:picLocks noChangeAspect="1"/>
          </p:cNvPicPr>
          <p:nvPr/>
        </p:nvPicPr>
        <p:blipFill>
          <a:blip r:embed="rId6"/>
          <a:stretch>
            <a:fillRect/>
          </a:stretch>
        </p:blipFill>
        <p:spPr>
          <a:xfrm>
            <a:off x="8372612" y="2108972"/>
            <a:ext cx="317479" cy="317479"/>
          </a:xfrm>
          <a:prstGeom prst="rect">
            <a:avLst/>
          </a:prstGeom>
        </p:spPr>
      </p:pic>
      <p:sp>
        <p:nvSpPr>
          <p:cNvPr id="29" name="TextBox 28"/>
          <p:cNvSpPr txBox="1"/>
          <p:nvPr/>
        </p:nvSpPr>
        <p:spPr>
          <a:xfrm>
            <a:off x="8961120" y="1984248"/>
            <a:ext cx="2331720" cy="566928"/>
          </a:xfrm>
          <a:prstGeom prst="rect">
            <a:avLst/>
          </a:prstGeom>
          <a:noFill/>
        </p:spPr>
        <p:txBody>
          <a:bodyPr wrap="square" lIns="18288" rIns="18288" tIns="18288" bIns="18288" anchor="ctr">
            <a:noAutofit/>
          </a:bodyPr>
          <a:lstStyle/>
          <a:p>
            <a:pPr algn="l">
              <a:lnSpc>
                <a:spcPct val="95000"/>
              </a:lnSpc>
            </a:pPr>
            <a:r>
              <a:rPr sz="1500" b="1" i="0">
                <a:solidFill>
                  <a:srgbClr val="F5E6C8"/>
                </a:solidFill>
                <a:latin typeface="Oswald"/>
              </a:rPr>
              <a:t>SHOP FLOOR SCREEN</a:t>
            </a:r>
          </a:p>
        </p:txBody>
      </p:sp>
      <p:sp>
        <p:nvSpPr>
          <p:cNvPr id="30" name="TextBox 29"/>
          <p:cNvSpPr txBox="1"/>
          <p:nvPr/>
        </p:nvSpPr>
        <p:spPr>
          <a:xfrm>
            <a:off x="8266176" y="2679191"/>
            <a:ext cx="2971800" cy="1005840"/>
          </a:xfrm>
          <a:prstGeom prst="rect">
            <a:avLst/>
          </a:prstGeom>
          <a:noFill/>
        </p:spPr>
        <p:txBody>
          <a:bodyPr wrap="square" lIns="18288" rIns="18288" tIns="18288" bIns="18288" anchor="t">
            <a:noAutofit/>
          </a:bodyPr>
          <a:lstStyle/>
          <a:p>
            <a:pPr algn="l">
              <a:lnSpc>
                <a:spcPct val="108000"/>
              </a:lnSpc>
            </a:pPr>
            <a:r>
              <a:rPr sz="1200" b="0" i="0">
                <a:solidFill>
                  <a:srgbClr val="BFB5A8"/>
                </a:solidFill>
                <a:latin typeface="Inter"/>
              </a:rPr>
              <a:t>Lounge → Upload video to screen. Choose how long it stays up: 30 minutes up to no expiry.</a:t>
            </a:r>
          </a:p>
        </p:txBody>
      </p:sp>
      <p:sp>
        <p:nvSpPr>
          <p:cNvPr id="31" name="Rectangle 30"/>
          <p:cNvSpPr/>
          <p:nvPr/>
        </p:nvSpPr>
        <p:spPr>
          <a:xfrm>
            <a:off x="886968" y="4041648"/>
            <a:ext cx="3383280" cy="1965960"/>
          </a:xfrm>
          <a:prstGeom prst="rect">
            <a:avLst/>
          </a:prstGeom>
          <a:solidFill>
            <a:srgbClr val="5A45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822960" y="3977639"/>
            <a:ext cx="3383280" cy="1965960"/>
          </a:xfrm>
          <a:prstGeom prst="rect">
            <a:avLst/>
          </a:prstGeom>
          <a:solidFill>
            <a:srgbClr val="17100F"/>
          </a:solidFill>
          <a:ln w="15875">
            <a:solidFill>
              <a:srgbClr val="A780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1024128" y="4178807"/>
            <a:ext cx="566928" cy="566928"/>
          </a:xfrm>
          <a:prstGeom prst="ellipse">
            <a:avLst/>
          </a:prstGeom>
          <a:solidFill>
            <a:srgbClr val="342809"/>
          </a:solidFill>
          <a:ln w="12700">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4" name="Picture 33" descr="users_EAB308_2.0.png"/>
          <p:cNvPicPr>
            <a:picLocks noChangeAspect="1"/>
          </p:cNvPicPr>
          <p:nvPr/>
        </p:nvPicPr>
        <p:blipFill>
          <a:blip r:embed="rId7"/>
          <a:stretch>
            <a:fillRect/>
          </a:stretch>
        </p:blipFill>
        <p:spPr>
          <a:xfrm>
            <a:off x="1148852" y="4303532"/>
            <a:ext cx="317479" cy="317479"/>
          </a:xfrm>
          <a:prstGeom prst="rect">
            <a:avLst/>
          </a:prstGeom>
        </p:spPr>
      </p:pic>
      <p:sp>
        <p:nvSpPr>
          <p:cNvPr id="35" name="TextBox 34"/>
          <p:cNvSpPr txBox="1"/>
          <p:nvPr/>
        </p:nvSpPr>
        <p:spPr>
          <a:xfrm>
            <a:off x="1737360" y="4178807"/>
            <a:ext cx="2331720" cy="566928"/>
          </a:xfrm>
          <a:prstGeom prst="rect">
            <a:avLst/>
          </a:prstGeom>
          <a:noFill/>
        </p:spPr>
        <p:txBody>
          <a:bodyPr wrap="square" lIns="18288" rIns="18288" tIns="18288" bIns="18288" anchor="ctr">
            <a:noAutofit/>
          </a:bodyPr>
          <a:lstStyle/>
          <a:p>
            <a:pPr algn="l">
              <a:lnSpc>
                <a:spcPct val="95000"/>
              </a:lnSpc>
            </a:pPr>
            <a:r>
              <a:rPr sz="1500" b="1" i="0">
                <a:solidFill>
                  <a:srgbClr val="F5E6C8"/>
                </a:solidFill>
                <a:latin typeface="Oswald"/>
              </a:rPr>
              <a:t>CLIENTS NEED AN ACCOUNT</a:t>
            </a:r>
          </a:p>
        </p:txBody>
      </p:sp>
      <p:sp>
        <p:nvSpPr>
          <p:cNvPr id="36" name="TextBox 35"/>
          <p:cNvSpPr txBox="1"/>
          <p:nvPr/>
        </p:nvSpPr>
        <p:spPr>
          <a:xfrm>
            <a:off x="1042416" y="4873752"/>
            <a:ext cx="2971800" cy="1005840"/>
          </a:xfrm>
          <a:prstGeom prst="rect">
            <a:avLst/>
          </a:prstGeom>
          <a:noFill/>
        </p:spPr>
        <p:txBody>
          <a:bodyPr wrap="square" lIns="18288" rIns="18288" tIns="18288" bIns="18288" anchor="t">
            <a:noAutofit/>
          </a:bodyPr>
          <a:lstStyle/>
          <a:p>
            <a:pPr algn="l">
              <a:lnSpc>
                <a:spcPct val="108000"/>
              </a:lnSpc>
            </a:pPr>
            <a:r>
              <a:rPr sz="1200" b="0" i="0">
                <a:solidFill>
                  <a:srgbClr val="BFB5A8"/>
                </a:solidFill>
                <a:latin typeface="Inter"/>
              </a:rPr>
              <a:t>Signed-out visitors can look, but commenting and the Lounge ask them to sign in first.</a:t>
            </a:r>
          </a:p>
        </p:txBody>
      </p:sp>
      <p:sp>
        <p:nvSpPr>
          <p:cNvPr id="37" name="Rectangle 36"/>
          <p:cNvSpPr/>
          <p:nvPr/>
        </p:nvSpPr>
        <p:spPr>
          <a:xfrm>
            <a:off x="4498848" y="4041648"/>
            <a:ext cx="3383280" cy="1965960"/>
          </a:xfrm>
          <a:prstGeom prst="rect">
            <a:avLst/>
          </a:prstGeom>
          <a:solidFill>
            <a:srgbClr val="602E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ectangle 37"/>
          <p:cNvSpPr/>
          <p:nvPr/>
        </p:nvSpPr>
        <p:spPr>
          <a:xfrm>
            <a:off x="4434840" y="3977639"/>
            <a:ext cx="3383280" cy="1965960"/>
          </a:xfrm>
          <a:prstGeom prst="rect">
            <a:avLst/>
          </a:prstGeom>
          <a:solidFill>
            <a:srgbClr val="17100F"/>
          </a:solidFill>
          <a:ln w="15875">
            <a:solidFill>
              <a:srgbClr val="B3526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Oval 38"/>
          <p:cNvSpPr/>
          <p:nvPr/>
        </p:nvSpPr>
        <p:spPr>
          <a:xfrm>
            <a:off x="4636008" y="4178807"/>
            <a:ext cx="566928" cy="566928"/>
          </a:xfrm>
          <a:prstGeom prst="ellipse">
            <a:avLst/>
          </a:prstGeom>
          <a:solidFill>
            <a:srgbClr val="371D1F"/>
          </a:solidFill>
          <a:ln w="12700">
            <a:solidFill>
              <a:srgbClr val="9B485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0" name="Picture 39" descr="life-buoy_FB7185_2.0.png"/>
          <p:cNvPicPr>
            <a:picLocks noChangeAspect="1"/>
          </p:cNvPicPr>
          <p:nvPr/>
        </p:nvPicPr>
        <p:blipFill>
          <a:blip r:embed="rId8"/>
          <a:stretch>
            <a:fillRect/>
          </a:stretch>
        </p:blipFill>
        <p:spPr>
          <a:xfrm>
            <a:off x="4760732" y="4303532"/>
            <a:ext cx="317479" cy="317479"/>
          </a:xfrm>
          <a:prstGeom prst="rect">
            <a:avLst/>
          </a:prstGeom>
        </p:spPr>
      </p:pic>
      <p:sp>
        <p:nvSpPr>
          <p:cNvPr id="41" name="TextBox 40"/>
          <p:cNvSpPr txBox="1"/>
          <p:nvPr/>
        </p:nvSpPr>
        <p:spPr>
          <a:xfrm>
            <a:off x="5349240" y="4178807"/>
            <a:ext cx="2331720" cy="566928"/>
          </a:xfrm>
          <a:prstGeom prst="rect">
            <a:avLst/>
          </a:prstGeom>
          <a:noFill/>
        </p:spPr>
        <p:txBody>
          <a:bodyPr wrap="square" lIns="18288" rIns="18288" tIns="18288" bIns="18288" anchor="ctr">
            <a:noAutofit/>
          </a:bodyPr>
          <a:lstStyle/>
          <a:p>
            <a:pPr algn="l">
              <a:lnSpc>
                <a:spcPct val="95000"/>
              </a:lnSpc>
            </a:pPr>
            <a:r>
              <a:rPr sz="1500" b="1" i="0">
                <a:solidFill>
                  <a:srgbClr val="F5E6C8"/>
                </a:solidFill>
                <a:latin typeface="Oswald"/>
              </a:rPr>
              <a:t>SUPPORT = THE SITE TEAM</a:t>
            </a:r>
          </a:p>
        </p:txBody>
      </p:sp>
      <p:sp>
        <p:nvSpPr>
          <p:cNvPr id="42" name="TextBox 41"/>
          <p:cNvSpPr txBox="1"/>
          <p:nvPr/>
        </p:nvSpPr>
        <p:spPr>
          <a:xfrm>
            <a:off x="4654296" y="4873752"/>
            <a:ext cx="2971800" cy="1005840"/>
          </a:xfrm>
          <a:prstGeom prst="rect">
            <a:avLst/>
          </a:prstGeom>
          <a:noFill/>
        </p:spPr>
        <p:txBody>
          <a:bodyPr wrap="square" lIns="18288" rIns="18288" tIns="18288" bIns="18288" anchor="t">
            <a:noAutofit/>
          </a:bodyPr>
          <a:lstStyle/>
          <a:p>
            <a:pPr algn="l">
              <a:lnSpc>
                <a:spcPct val="108000"/>
              </a:lnSpc>
            </a:pPr>
            <a:r>
              <a:rPr sz="1200" b="0" i="0">
                <a:solidFill>
                  <a:srgbClr val="BFB5A8"/>
                </a:solidFill>
                <a:latin typeface="Inter"/>
              </a:rPr>
              <a:t>The Support tab is a private chat with the thetattoo.monster team, not a client inbox.</a:t>
            </a:r>
          </a:p>
        </p:txBody>
      </p:sp>
      <p:sp>
        <p:nvSpPr>
          <p:cNvPr id="43" name="Rectangle 42"/>
          <p:cNvSpPr/>
          <p:nvPr/>
        </p:nvSpPr>
        <p:spPr>
          <a:xfrm>
            <a:off x="8110728" y="4041648"/>
            <a:ext cx="3383280" cy="1965960"/>
          </a:xfrm>
          <a:prstGeom prst="rect">
            <a:avLst/>
          </a:prstGeom>
          <a:solidFill>
            <a:srgbClr val="1851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Rectangle 43"/>
          <p:cNvSpPr/>
          <p:nvPr/>
        </p:nvSpPr>
        <p:spPr>
          <a:xfrm>
            <a:off x="8046720" y="3977639"/>
            <a:ext cx="3383280" cy="1965960"/>
          </a:xfrm>
          <a:prstGeom prst="rect">
            <a:avLst/>
          </a:prstGeom>
          <a:solidFill>
            <a:srgbClr val="17100F"/>
          </a:solidFill>
          <a:ln w="15875">
            <a:solidFill>
              <a:srgbClr val="23978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Oval 44"/>
          <p:cNvSpPr/>
          <p:nvPr/>
        </p:nvSpPr>
        <p:spPr>
          <a:xfrm>
            <a:off x="8247888" y="4178807"/>
            <a:ext cx="566928" cy="566928"/>
          </a:xfrm>
          <a:prstGeom prst="ellipse">
            <a:avLst/>
          </a:prstGeom>
          <a:solidFill>
            <a:srgbClr val="122E2A"/>
          </a:solidFill>
          <a:ln w="12700">
            <a:solidFill>
              <a:srgbClr val="20837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6" name="Picture 45" descr="chart-bar_2DD4BF_2.0.png"/>
          <p:cNvPicPr>
            <a:picLocks noChangeAspect="1"/>
          </p:cNvPicPr>
          <p:nvPr/>
        </p:nvPicPr>
        <p:blipFill>
          <a:blip r:embed="rId9"/>
          <a:stretch>
            <a:fillRect/>
          </a:stretch>
        </p:blipFill>
        <p:spPr>
          <a:xfrm>
            <a:off x="8372612" y="4303532"/>
            <a:ext cx="317479" cy="317479"/>
          </a:xfrm>
          <a:prstGeom prst="rect">
            <a:avLst/>
          </a:prstGeom>
        </p:spPr>
      </p:pic>
      <p:sp>
        <p:nvSpPr>
          <p:cNvPr id="47" name="TextBox 46"/>
          <p:cNvSpPr txBox="1"/>
          <p:nvPr/>
        </p:nvSpPr>
        <p:spPr>
          <a:xfrm>
            <a:off x="8961120" y="4178807"/>
            <a:ext cx="2331720" cy="566928"/>
          </a:xfrm>
          <a:prstGeom prst="rect">
            <a:avLst/>
          </a:prstGeom>
          <a:noFill/>
        </p:spPr>
        <p:txBody>
          <a:bodyPr wrap="square" lIns="18288" rIns="18288" tIns="18288" bIns="18288" anchor="ctr">
            <a:noAutofit/>
          </a:bodyPr>
          <a:lstStyle/>
          <a:p>
            <a:pPr algn="l">
              <a:lnSpc>
                <a:spcPct val="95000"/>
              </a:lnSpc>
            </a:pPr>
            <a:r>
              <a:rPr sz="1500" b="1" i="0">
                <a:solidFill>
                  <a:srgbClr val="F5E6C8"/>
                </a:solidFill>
                <a:latin typeface="Oswald"/>
              </a:rPr>
              <a:t>ANALYTICS COUNTS YOU TOO</a:t>
            </a:r>
          </a:p>
        </p:txBody>
      </p:sp>
      <p:sp>
        <p:nvSpPr>
          <p:cNvPr id="48" name="TextBox 47"/>
          <p:cNvSpPr txBox="1"/>
          <p:nvPr/>
        </p:nvSpPr>
        <p:spPr>
          <a:xfrm>
            <a:off x="8266176" y="4873752"/>
            <a:ext cx="2971800" cy="1005840"/>
          </a:xfrm>
          <a:prstGeom prst="rect">
            <a:avLst/>
          </a:prstGeom>
          <a:noFill/>
        </p:spPr>
        <p:txBody>
          <a:bodyPr wrap="square" lIns="18288" rIns="18288" tIns="18288" bIns="18288" anchor="t">
            <a:noAutofit/>
          </a:bodyPr>
          <a:lstStyle/>
          <a:p>
            <a:pPr algn="l">
              <a:lnSpc>
                <a:spcPct val="108000"/>
              </a:lnSpc>
            </a:pPr>
            <a:r>
              <a:rPr sz="1200" b="0" i="0">
                <a:solidFill>
                  <a:srgbClr val="BFB5A8"/>
                </a:solidFill>
                <a:latin typeface="Inter"/>
              </a:rPr>
              <a:t>Your own visits show up. Ours showed 14 visits, all from us setting up the demo.</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triangle-alert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TROUBLESHOOTING</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MESSAGES WE ACTUALLY SAW, AND WHAT TO DO</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17</a:t>
            </a:r>
          </a:p>
        </p:txBody>
      </p:sp>
      <p:sp>
        <p:nvSpPr>
          <p:cNvPr id="13" name="Rectangle 12"/>
          <p:cNvSpPr/>
          <p:nvPr/>
        </p:nvSpPr>
        <p:spPr>
          <a:xfrm>
            <a:off x="822960" y="1691640"/>
            <a:ext cx="10789920" cy="365760"/>
          </a:xfrm>
          <a:prstGeom prst="rect">
            <a:avLst/>
          </a:prstGeom>
          <a:solidFill>
            <a:srgbClr val="2A1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960120" y="1691640"/>
            <a:ext cx="4206240" cy="365760"/>
          </a:xfrm>
          <a:prstGeom prst="rect">
            <a:avLst/>
          </a:prstGeom>
          <a:noFill/>
        </p:spPr>
        <p:txBody>
          <a:bodyPr wrap="square" lIns="18288" rIns="18288" tIns="18288" bIns="18288" anchor="ctr">
            <a:noAutofit/>
          </a:bodyPr>
          <a:lstStyle/>
          <a:p>
            <a:pPr algn="l">
              <a:lnSpc>
                <a:spcPct val="110000"/>
              </a:lnSpc>
            </a:pPr>
            <a:r>
              <a:rPr sz="1050" b="1" i="0">
                <a:solidFill>
                  <a:srgbClr val="EAB308"/>
                </a:solidFill>
                <a:latin typeface="Inter"/>
              </a:rPr>
              <a:t>WHAT YOU SEE</a:t>
            </a:r>
          </a:p>
        </p:txBody>
      </p:sp>
      <p:sp>
        <p:nvSpPr>
          <p:cNvPr id="15" name="TextBox 14"/>
          <p:cNvSpPr txBox="1"/>
          <p:nvPr/>
        </p:nvSpPr>
        <p:spPr>
          <a:xfrm>
            <a:off x="5303520" y="1691640"/>
            <a:ext cx="3017520" cy="365760"/>
          </a:xfrm>
          <a:prstGeom prst="rect">
            <a:avLst/>
          </a:prstGeom>
          <a:noFill/>
        </p:spPr>
        <p:txBody>
          <a:bodyPr wrap="square" lIns="18288" rIns="18288" tIns="18288" bIns="18288" anchor="ctr">
            <a:noAutofit/>
          </a:bodyPr>
          <a:lstStyle/>
          <a:p>
            <a:pPr algn="l">
              <a:lnSpc>
                <a:spcPct val="110000"/>
              </a:lnSpc>
            </a:pPr>
            <a:r>
              <a:rPr sz="1050" b="1" i="0">
                <a:solidFill>
                  <a:srgbClr val="EAB308"/>
                </a:solidFill>
                <a:latin typeface="Inter"/>
              </a:rPr>
              <a:t>WHAT IT MEANS</a:t>
            </a:r>
          </a:p>
        </p:txBody>
      </p:sp>
      <p:sp>
        <p:nvSpPr>
          <p:cNvPr id="16" name="TextBox 15"/>
          <p:cNvSpPr txBox="1"/>
          <p:nvPr/>
        </p:nvSpPr>
        <p:spPr>
          <a:xfrm>
            <a:off x="8412480" y="1691640"/>
            <a:ext cx="3108960" cy="365760"/>
          </a:xfrm>
          <a:prstGeom prst="rect">
            <a:avLst/>
          </a:prstGeom>
          <a:noFill/>
        </p:spPr>
        <p:txBody>
          <a:bodyPr wrap="square" lIns="18288" rIns="18288" tIns="18288" bIns="18288" anchor="ctr">
            <a:noAutofit/>
          </a:bodyPr>
          <a:lstStyle/>
          <a:p>
            <a:pPr algn="l">
              <a:lnSpc>
                <a:spcPct val="110000"/>
              </a:lnSpc>
            </a:pPr>
            <a:r>
              <a:rPr sz="1050" b="1" i="0">
                <a:solidFill>
                  <a:srgbClr val="EAB308"/>
                </a:solidFill>
                <a:latin typeface="Inter"/>
              </a:rPr>
              <a:t>WHAT TO DO</a:t>
            </a:r>
          </a:p>
        </p:txBody>
      </p:sp>
      <p:sp>
        <p:nvSpPr>
          <p:cNvPr id="17" name="Rectangle 16"/>
          <p:cNvSpPr/>
          <p:nvPr/>
        </p:nvSpPr>
        <p:spPr>
          <a:xfrm>
            <a:off x="822960" y="2084832"/>
            <a:ext cx="10789920" cy="530352"/>
          </a:xfrm>
          <a:prstGeom prst="rect">
            <a:avLst/>
          </a:prstGeom>
          <a:solidFill>
            <a:srgbClr val="150F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932688" y="2167128"/>
            <a:ext cx="4160520" cy="384048"/>
          </a:xfrm>
          <a:prstGeom prst="roundRect">
            <a:avLst>
              <a:gd name="adj" fmla="val 30000"/>
            </a:avLst>
          </a:prstGeom>
          <a:solidFill>
            <a:srgbClr val="370E16"/>
          </a:solidFill>
          <a:ln w="9525">
            <a:solidFill>
              <a:srgbClr val="8C152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1051560" y="2167128"/>
            <a:ext cx="3977639" cy="384048"/>
          </a:xfrm>
          <a:prstGeom prst="rect">
            <a:avLst/>
          </a:prstGeom>
          <a:noFill/>
        </p:spPr>
        <p:txBody>
          <a:bodyPr wrap="square" lIns="18288" rIns="18288" tIns="18288" bIns="18288" anchor="ctr">
            <a:noAutofit/>
          </a:bodyPr>
          <a:lstStyle/>
          <a:p>
            <a:pPr algn="l">
              <a:lnSpc>
                <a:spcPct val="95000"/>
              </a:lnSpc>
            </a:pPr>
            <a:r>
              <a:rPr sz="1050" b="1" i="0">
                <a:solidFill>
                  <a:srgbClr val="F5E6C8"/>
                </a:solidFill>
                <a:latin typeface="Inter"/>
              </a:rPr>
              <a:t>“Invalid credentials”</a:t>
            </a:r>
          </a:p>
        </p:txBody>
      </p:sp>
      <p:sp>
        <p:nvSpPr>
          <p:cNvPr id="20" name="TextBox 19"/>
          <p:cNvSpPr txBox="1"/>
          <p:nvPr/>
        </p:nvSpPr>
        <p:spPr>
          <a:xfrm>
            <a:off x="5303520" y="2103120"/>
            <a:ext cx="3017520" cy="512064"/>
          </a:xfrm>
          <a:prstGeom prst="rect">
            <a:avLst/>
          </a:prstGeom>
          <a:noFill/>
        </p:spPr>
        <p:txBody>
          <a:bodyPr wrap="square" lIns="18288" rIns="18288" tIns="18288" bIns="18288" anchor="ctr">
            <a:noAutofit/>
          </a:bodyPr>
          <a:lstStyle/>
          <a:p>
            <a:pPr algn="l">
              <a:lnSpc>
                <a:spcPct val="100000"/>
              </a:lnSpc>
            </a:pPr>
            <a:r>
              <a:rPr sz="1100" b="0" i="0">
                <a:solidFill>
                  <a:srgbClr val="BFB5A8"/>
                </a:solidFill>
                <a:latin typeface="Inter"/>
              </a:rPr>
              <a:t>Username or password doesn’t match.</a:t>
            </a:r>
          </a:p>
        </p:txBody>
      </p:sp>
      <p:sp>
        <p:nvSpPr>
          <p:cNvPr id="21" name="TextBox 20"/>
          <p:cNvSpPr txBox="1"/>
          <p:nvPr/>
        </p:nvSpPr>
        <p:spPr>
          <a:xfrm>
            <a:off x="8412480" y="2103120"/>
            <a:ext cx="3154680" cy="512064"/>
          </a:xfrm>
          <a:prstGeom prst="rect">
            <a:avLst/>
          </a:prstGeom>
          <a:noFill/>
        </p:spPr>
        <p:txBody>
          <a:bodyPr wrap="square" lIns="18288" rIns="18288" tIns="18288" bIns="18288" anchor="ctr">
            <a:noAutofit/>
          </a:bodyPr>
          <a:lstStyle/>
          <a:p>
            <a:pPr algn="l">
              <a:lnSpc>
                <a:spcPct val="100000"/>
              </a:lnSpc>
            </a:pPr>
            <a:r>
              <a:rPr sz="1100" b="0" i="0">
                <a:solidFill>
                  <a:srgbClr val="EDE6DA"/>
                </a:solidFill>
                <a:latin typeface="Inter"/>
              </a:rPr>
              <a:t>Use your username, not your email. Check caps lock.</a:t>
            </a:r>
          </a:p>
        </p:txBody>
      </p:sp>
      <p:sp>
        <p:nvSpPr>
          <p:cNvPr id="22" name="Rounded Rectangle 21"/>
          <p:cNvSpPr/>
          <p:nvPr/>
        </p:nvSpPr>
        <p:spPr>
          <a:xfrm>
            <a:off x="932688" y="2706624"/>
            <a:ext cx="4160520" cy="384048"/>
          </a:xfrm>
          <a:prstGeom prst="roundRect">
            <a:avLst>
              <a:gd name="adj" fmla="val 30000"/>
            </a:avLst>
          </a:prstGeom>
          <a:solidFill>
            <a:srgbClr val="370E16"/>
          </a:solidFill>
          <a:ln w="9525">
            <a:solidFill>
              <a:srgbClr val="8C152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1051560" y="2706624"/>
            <a:ext cx="3977639" cy="384048"/>
          </a:xfrm>
          <a:prstGeom prst="rect">
            <a:avLst/>
          </a:prstGeom>
          <a:noFill/>
        </p:spPr>
        <p:txBody>
          <a:bodyPr wrap="square" lIns="18288" rIns="18288" tIns="18288" bIns="18288" anchor="ctr">
            <a:noAutofit/>
          </a:bodyPr>
          <a:lstStyle/>
          <a:p>
            <a:pPr algn="l">
              <a:lnSpc>
                <a:spcPct val="95000"/>
              </a:lnSpc>
            </a:pPr>
            <a:r>
              <a:rPr sz="1050" b="1" i="0">
                <a:solidFill>
                  <a:srgbClr val="F5E6C8"/>
                </a:solidFill>
                <a:latin typeface="Inter"/>
              </a:rPr>
              <a:t>“Password must be at least 6 characters”</a:t>
            </a:r>
          </a:p>
        </p:txBody>
      </p:sp>
      <p:sp>
        <p:nvSpPr>
          <p:cNvPr id="24" name="TextBox 23"/>
          <p:cNvSpPr txBox="1"/>
          <p:nvPr/>
        </p:nvSpPr>
        <p:spPr>
          <a:xfrm>
            <a:off x="5303520" y="2642616"/>
            <a:ext cx="3017520" cy="512064"/>
          </a:xfrm>
          <a:prstGeom prst="rect">
            <a:avLst/>
          </a:prstGeom>
          <a:noFill/>
        </p:spPr>
        <p:txBody>
          <a:bodyPr wrap="square" lIns="18288" rIns="18288" tIns="18288" bIns="18288" anchor="ctr">
            <a:noAutofit/>
          </a:bodyPr>
          <a:lstStyle/>
          <a:p>
            <a:pPr algn="l">
              <a:lnSpc>
                <a:spcPct val="100000"/>
              </a:lnSpc>
            </a:pPr>
            <a:r>
              <a:rPr sz="1100" b="0" i="0">
                <a:solidFill>
                  <a:srgbClr val="BFB5A8"/>
                </a:solidFill>
                <a:latin typeface="Inter"/>
              </a:rPr>
              <a:t>New password too short.</a:t>
            </a:r>
          </a:p>
        </p:txBody>
      </p:sp>
      <p:sp>
        <p:nvSpPr>
          <p:cNvPr id="25" name="TextBox 24"/>
          <p:cNvSpPr txBox="1"/>
          <p:nvPr/>
        </p:nvSpPr>
        <p:spPr>
          <a:xfrm>
            <a:off x="8412480" y="2642616"/>
            <a:ext cx="3154680" cy="512064"/>
          </a:xfrm>
          <a:prstGeom prst="rect">
            <a:avLst/>
          </a:prstGeom>
          <a:noFill/>
        </p:spPr>
        <p:txBody>
          <a:bodyPr wrap="square" lIns="18288" rIns="18288" tIns="18288" bIns="18288" anchor="ctr">
            <a:noAutofit/>
          </a:bodyPr>
          <a:lstStyle/>
          <a:p>
            <a:pPr algn="l">
              <a:lnSpc>
                <a:spcPct val="100000"/>
              </a:lnSpc>
            </a:pPr>
            <a:r>
              <a:rPr sz="1100" b="0" i="0">
                <a:solidFill>
                  <a:srgbClr val="EDE6DA"/>
                </a:solidFill>
                <a:latin typeface="Inter"/>
              </a:rPr>
              <a:t>Go longer. A password manager can make one.</a:t>
            </a:r>
          </a:p>
        </p:txBody>
      </p:sp>
      <p:sp>
        <p:nvSpPr>
          <p:cNvPr id="26" name="Rectangle 25"/>
          <p:cNvSpPr/>
          <p:nvPr/>
        </p:nvSpPr>
        <p:spPr>
          <a:xfrm>
            <a:off x="822960" y="3163824"/>
            <a:ext cx="10789920" cy="530352"/>
          </a:xfrm>
          <a:prstGeom prst="rect">
            <a:avLst/>
          </a:prstGeom>
          <a:solidFill>
            <a:srgbClr val="150F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ounded Rectangle 26"/>
          <p:cNvSpPr/>
          <p:nvPr/>
        </p:nvSpPr>
        <p:spPr>
          <a:xfrm>
            <a:off x="932688" y="3246120"/>
            <a:ext cx="4160520" cy="384048"/>
          </a:xfrm>
          <a:prstGeom prst="roundRect">
            <a:avLst>
              <a:gd name="adj" fmla="val 30000"/>
            </a:avLst>
          </a:prstGeom>
          <a:solidFill>
            <a:srgbClr val="370E16"/>
          </a:solidFill>
          <a:ln w="9525">
            <a:solidFill>
              <a:srgbClr val="8C152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1051560" y="3246120"/>
            <a:ext cx="3977639" cy="384048"/>
          </a:xfrm>
          <a:prstGeom prst="rect">
            <a:avLst/>
          </a:prstGeom>
          <a:noFill/>
        </p:spPr>
        <p:txBody>
          <a:bodyPr wrap="square" lIns="18288" rIns="18288" tIns="18288" bIns="18288" anchor="ctr">
            <a:noAutofit/>
          </a:bodyPr>
          <a:lstStyle/>
          <a:p>
            <a:pPr algn="l">
              <a:lnSpc>
                <a:spcPct val="95000"/>
              </a:lnSpc>
            </a:pPr>
            <a:r>
              <a:rPr sz="900" b="1" i="0">
                <a:solidFill>
                  <a:srgbClr val="F5E6C8"/>
                </a:solidFill>
                <a:latin typeface="Inter"/>
              </a:rPr>
              <a:t>“Sign in worked. Change the temporary password before you continue.”</a:t>
            </a:r>
          </a:p>
        </p:txBody>
      </p:sp>
      <p:sp>
        <p:nvSpPr>
          <p:cNvPr id="29" name="TextBox 28"/>
          <p:cNvSpPr txBox="1"/>
          <p:nvPr/>
        </p:nvSpPr>
        <p:spPr>
          <a:xfrm>
            <a:off x="5303520" y="3182112"/>
            <a:ext cx="3017520" cy="512064"/>
          </a:xfrm>
          <a:prstGeom prst="rect">
            <a:avLst/>
          </a:prstGeom>
          <a:noFill/>
        </p:spPr>
        <p:txBody>
          <a:bodyPr wrap="square" lIns="18288" rIns="18288" tIns="18288" bIns="18288" anchor="ctr">
            <a:noAutofit/>
          </a:bodyPr>
          <a:lstStyle/>
          <a:p>
            <a:pPr algn="l">
              <a:lnSpc>
                <a:spcPct val="100000"/>
              </a:lnSpc>
            </a:pPr>
            <a:r>
              <a:rPr sz="1100" b="0" i="0">
                <a:solidFill>
                  <a:srgbClr val="BFB5A8"/>
                </a:solidFill>
                <a:latin typeface="Inter"/>
              </a:rPr>
              <a:t>Normal on first sign-in.</a:t>
            </a:r>
          </a:p>
        </p:txBody>
      </p:sp>
      <p:sp>
        <p:nvSpPr>
          <p:cNvPr id="30" name="TextBox 29"/>
          <p:cNvSpPr txBox="1"/>
          <p:nvPr/>
        </p:nvSpPr>
        <p:spPr>
          <a:xfrm>
            <a:off x="8412480" y="3182112"/>
            <a:ext cx="3154680" cy="512064"/>
          </a:xfrm>
          <a:prstGeom prst="rect">
            <a:avLst/>
          </a:prstGeom>
          <a:noFill/>
        </p:spPr>
        <p:txBody>
          <a:bodyPr wrap="square" lIns="18288" rIns="18288" tIns="18288" bIns="18288" anchor="ctr">
            <a:noAutofit/>
          </a:bodyPr>
          <a:lstStyle/>
          <a:p>
            <a:pPr algn="l">
              <a:lnSpc>
                <a:spcPct val="100000"/>
              </a:lnSpc>
            </a:pPr>
            <a:r>
              <a:rPr sz="1100" b="0" i="0">
                <a:solidFill>
                  <a:srgbClr val="EDE6DA"/>
                </a:solidFill>
                <a:latin typeface="Inter"/>
              </a:rPr>
              <a:t>Set a new password in Account settings.</a:t>
            </a:r>
          </a:p>
        </p:txBody>
      </p:sp>
      <p:sp>
        <p:nvSpPr>
          <p:cNvPr id="31" name="Rounded Rectangle 30"/>
          <p:cNvSpPr/>
          <p:nvPr/>
        </p:nvSpPr>
        <p:spPr>
          <a:xfrm>
            <a:off x="932688" y="3785616"/>
            <a:ext cx="4160520" cy="384048"/>
          </a:xfrm>
          <a:prstGeom prst="roundRect">
            <a:avLst>
              <a:gd name="adj" fmla="val 30000"/>
            </a:avLst>
          </a:prstGeom>
          <a:solidFill>
            <a:srgbClr val="370E16"/>
          </a:solidFill>
          <a:ln w="9525">
            <a:solidFill>
              <a:srgbClr val="8C152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1051560" y="3785616"/>
            <a:ext cx="3977639" cy="384048"/>
          </a:xfrm>
          <a:prstGeom prst="rect">
            <a:avLst/>
          </a:prstGeom>
          <a:noFill/>
        </p:spPr>
        <p:txBody>
          <a:bodyPr wrap="square" lIns="18288" rIns="18288" tIns="18288" bIns="18288" anchor="ctr">
            <a:noAutofit/>
          </a:bodyPr>
          <a:lstStyle/>
          <a:p>
            <a:pPr algn="l">
              <a:lnSpc>
                <a:spcPct val="95000"/>
              </a:lnSpc>
            </a:pPr>
            <a:r>
              <a:rPr sz="1050" b="1" i="0">
                <a:solidFill>
                  <a:srgbClr val="F5E6C8"/>
                </a:solidFill>
                <a:latin typeface="Inter"/>
              </a:rPr>
              <a:t>“Sign in or create an account first”</a:t>
            </a:r>
          </a:p>
        </p:txBody>
      </p:sp>
      <p:sp>
        <p:nvSpPr>
          <p:cNvPr id="33" name="TextBox 32"/>
          <p:cNvSpPr txBox="1"/>
          <p:nvPr/>
        </p:nvSpPr>
        <p:spPr>
          <a:xfrm>
            <a:off x="5303520" y="3721608"/>
            <a:ext cx="3017520" cy="512064"/>
          </a:xfrm>
          <a:prstGeom prst="rect">
            <a:avLst/>
          </a:prstGeom>
          <a:noFill/>
        </p:spPr>
        <p:txBody>
          <a:bodyPr wrap="square" lIns="18288" rIns="18288" tIns="18288" bIns="18288" anchor="ctr">
            <a:noAutofit/>
          </a:bodyPr>
          <a:lstStyle/>
          <a:p>
            <a:pPr algn="l">
              <a:lnSpc>
                <a:spcPct val="100000"/>
              </a:lnSpc>
            </a:pPr>
            <a:r>
              <a:rPr sz="1100" b="0" i="0">
                <a:solidFill>
                  <a:srgbClr val="BFB5A8"/>
                </a:solidFill>
                <a:latin typeface="Inter"/>
              </a:rPr>
              <a:t>A signed-out visitor tried the Lounge or Tip.</a:t>
            </a:r>
          </a:p>
        </p:txBody>
      </p:sp>
      <p:sp>
        <p:nvSpPr>
          <p:cNvPr id="34" name="TextBox 33"/>
          <p:cNvSpPr txBox="1"/>
          <p:nvPr/>
        </p:nvSpPr>
        <p:spPr>
          <a:xfrm>
            <a:off x="8412480" y="3721608"/>
            <a:ext cx="3154680" cy="512064"/>
          </a:xfrm>
          <a:prstGeom prst="rect">
            <a:avLst/>
          </a:prstGeom>
          <a:noFill/>
        </p:spPr>
        <p:txBody>
          <a:bodyPr wrap="square" lIns="18288" rIns="18288" tIns="18288" bIns="18288" anchor="ctr">
            <a:noAutofit/>
          </a:bodyPr>
          <a:lstStyle/>
          <a:p>
            <a:pPr algn="l">
              <a:lnSpc>
                <a:spcPct val="100000"/>
              </a:lnSpc>
            </a:pPr>
            <a:r>
              <a:rPr sz="1100" b="0" i="0">
                <a:solidFill>
                  <a:srgbClr val="EDE6DA"/>
                </a:solidFill>
                <a:latin typeface="Inter"/>
              </a:rPr>
              <a:t>Nothing is broken. Visitors just need an account.</a:t>
            </a:r>
          </a:p>
        </p:txBody>
      </p:sp>
      <p:sp>
        <p:nvSpPr>
          <p:cNvPr id="35" name="Rectangle 34"/>
          <p:cNvSpPr/>
          <p:nvPr/>
        </p:nvSpPr>
        <p:spPr>
          <a:xfrm>
            <a:off x="822960" y="4242816"/>
            <a:ext cx="10789920" cy="530352"/>
          </a:xfrm>
          <a:prstGeom prst="rect">
            <a:avLst/>
          </a:prstGeom>
          <a:solidFill>
            <a:srgbClr val="150F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932688" y="4325112"/>
            <a:ext cx="4160520" cy="384048"/>
          </a:xfrm>
          <a:prstGeom prst="roundRect">
            <a:avLst>
              <a:gd name="adj" fmla="val 30000"/>
            </a:avLst>
          </a:prstGeom>
          <a:solidFill>
            <a:srgbClr val="221816"/>
          </a:solid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1051560" y="4325112"/>
            <a:ext cx="3977639" cy="384048"/>
          </a:xfrm>
          <a:prstGeom prst="rect">
            <a:avLst/>
          </a:prstGeom>
          <a:noFill/>
        </p:spPr>
        <p:txBody>
          <a:bodyPr wrap="square" lIns="18288" rIns="18288" tIns="18288" bIns="18288" anchor="ctr">
            <a:noAutofit/>
          </a:bodyPr>
          <a:lstStyle/>
          <a:p>
            <a:pPr algn="l">
              <a:lnSpc>
                <a:spcPct val="95000"/>
              </a:lnSpc>
            </a:pPr>
            <a:r>
              <a:rPr sz="1050" b="0" i="0">
                <a:solidFill>
                  <a:srgbClr val="F5E6C8"/>
                </a:solidFill>
                <a:latin typeface="Inter"/>
              </a:rPr>
              <a:t>Broken-image icon in the banner</a:t>
            </a:r>
          </a:p>
        </p:txBody>
      </p:sp>
      <p:sp>
        <p:nvSpPr>
          <p:cNvPr id="38" name="TextBox 37"/>
          <p:cNvSpPr txBox="1"/>
          <p:nvPr/>
        </p:nvSpPr>
        <p:spPr>
          <a:xfrm>
            <a:off x="5303520" y="4261104"/>
            <a:ext cx="3017520" cy="512064"/>
          </a:xfrm>
          <a:prstGeom prst="rect">
            <a:avLst/>
          </a:prstGeom>
          <a:noFill/>
        </p:spPr>
        <p:txBody>
          <a:bodyPr wrap="square" lIns="18288" rIns="18288" tIns="18288" bIns="18288" anchor="ctr">
            <a:noAutofit/>
          </a:bodyPr>
          <a:lstStyle/>
          <a:p>
            <a:pPr algn="l">
              <a:lnSpc>
                <a:spcPct val="100000"/>
              </a:lnSpc>
            </a:pPr>
            <a:r>
              <a:rPr sz="1100" b="0" i="0">
                <a:solidFill>
                  <a:srgbClr val="BFB5A8"/>
                </a:solidFill>
                <a:latin typeface="Inter"/>
              </a:rPr>
              <a:t>New shops start with a banner that didn’t load.</a:t>
            </a:r>
          </a:p>
        </p:txBody>
      </p:sp>
      <p:sp>
        <p:nvSpPr>
          <p:cNvPr id="39" name="TextBox 38"/>
          <p:cNvSpPr txBox="1"/>
          <p:nvPr/>
        </p:nvSpPr>
        <p:spPr>
          <a:xfrm>
            <a:off x="8412480" y="4261104"/>
            <a:ext cx="3154680" cy="512064"/>
          </a:xfrm>
          <a:prstGeom prst="rect">
            <a:avLst/>
          </a:prstGeom>
          <a:noFill/>
        </p:spPr>
        <p:txBody>
          <a:bodyPr wrap="square" lIns="18288" rIns="18288" tIns="18288" bIns="18288" anchor="ctr">
            <a:noAutofit/>
          </a:bodyPr>
          <a:lstStyle/>
          <a:p>
            <a:pPr algn="l">
              <a:lnSpc>
                <a:spcPct val="100000"/>
              </a:lnSpc>
            </a:pPr>
            <a:r>
              <a:rPr sz="1100" b="0" i="0">
                <a:solidFill>
                  <a:srgbClr val="EDE6DA"/>
                </a:solidFill>
                <a:latin typeface="Inter"/>
              </a:rPr>
              <a:t>Upload your own banner (step 5).</a:t>
            </a:r>
          </a:p>
        </p:txBody>
      </p:sp>
      <p:sp>
        <p:nvSpPr>
          <p:cNvPr id="40" name="Rounded Rectangle 39"/>
          <p:cNvSpPr/>
          <p:nvPr/>
        </p:nvSpPr>
        <p:spPr>
          <a:xfrm>
            <a:off x="932688" y="4864608"/>
            <a:ext cx="4160520" cy="384048"/>
          </a:xfrm>
          <a:prstGeom prst="roundRect">
            <a:avLst>
              <a:gd name="adj" fmla="val 30000"/>
            </a:avLst>
          </a:prstGeom>
          <a:solidFill>
            <a:srgbClr val="221816"/>
          </a:solid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1051560" y="4864608"/>
            <a:ext cx="3977639" cy="384048"/>
          </a:xfrm>
          <a:prstGeom prst="rect">
            <a:avLst/>
          </a:prstGeom>
          <a:noFill/>
        </p:spPr>
        <p:txBody>
          <a:bodyPr wrap="square" lIns="18288" rIns="18288" tIns="18288" bIns="18288" anchor="ctr">
            <a:noAutofit/>
          </a:bodyPr>
          <a:lstStyle/>
          <a:p>
            <a:pPr algn="l">
              <a:lnSpc>
                <a:spcPct val="95000"/>
              </a:lnSpc>
            </a:pPr>
            <a:r>
              <a:rPr sz="1050" b="0" i="0">
                <a:solidFill>
                  <a:srgbClr val="F5E6C8"/>
                </a:solidFill>
                <a:latin typeface="Inter"/>
              </a:rPr>
              <a:t>Handle shows “@@yourname”</a:t>
            </a:r>
          </a:p>
        </p:txBody>
      </p:sp>
      <p:sp>
        <p:nvSpPr>
          <p:cNvPr id="42" name="TextBox 41"/>
          <p:cNvSpPr txBox="1"/>
          <p:nvPr/>
        </p:nvSpPr>
        <p:spPr>
          <a:xfrm>
            <a:off x="5303520" y="4800600"/>
            <a:ext cx="3017520" cy="512064"/>
          </a:xfrm>
          <a:prstGeom prst="rect">
            <a:avLst/>
          </a:prstGeom>
          <a:noFill/>
        </p:spPr>
        <p:txBody>
          <a:bodyPr wrap="square" lIns="18288" rIns="18288" tIns="18288" bIns="18288" anchor="ctr">
            <a:noAutofit/>
          </a:bodyPr>
          <a:lstStyle/>
          <a:p>
            <a:pPr algn="l">
              <a:lnSpc>
                <a:spcPct val="100000"/>
              </a:lnSpc>
            </a:pPr>
            <a:r>
              <a:rPr sz="1100" b="0" i="0">
                <a:solidFill>
                  <a:srgbClr val="BFB5A8"/>
                </a:solidFill>
                <a:latin typeface="Inter"/>
              </a:rPr>
              <a:t>The handle was saved with an @.</a:t>
            </a:r>
          </a:p>
        </p:txBody>
      </p:sp>
      <p:sp>
        <p:nvSpPr>
          <p:cNvPr id="43" name="TextBox 42"/>
          <p:cNvSpPr txBox="1"/>
          <p:nvPr/>
        </p:nvSpPr>
        <p:spPr>
          <a:xfrm>
            <a:off x="8412480" y="4800600"/>
            <a:ext cx="3154680" cy="512064"/>
          </a:xfrm>
          <a:prstGeom prst="rect">
            <a:avLst/>
          </a:prstGeom>
          <a:noFill/>
        </p:spPr>
        <p:txBody>
          <a:bodyPr wrap="square" lIns="18288" rIns="18288" tIns="18288" bIns="18288" anchor="ctr">
            <a:noAutofit/>
          </a:bodyPr>
          <a:lstStyle/>
          <a:p>
            <a:pPr algn="l">
              <a:lnSpc>
                <a:spcPct val="100000"/>
              </a:lnSpc>
            </a:pPr>
            <a:r>
              <a:rPr sz="1100" b="0" i="0">
                <a:solidFill>
                  <a:srgbClr val="EDE6DA"/>
                </a:solidFill>
                <a:latin typeface="Inter"/>
              </a:rPr>
              <a:t>Remove the @ in Customize → Handle and save.</a:t>
            </a:r>
          </a:p>
        </p:txBody>
      </p:sp>
      <p:sp>
        <p:nvSpPr>
          <p:cNvPr id="44" name="Rectangle 43"/>
          <p:cNvSpPr/>
          <p:nvPr/>
        </p:nvSpPr>
        <p:spPr>
          <a:xfrm>
            <a:off x="822960" y="5321808"/>
            <a:ext cx="10789920" cy="530352"/>
          </a:xfrm>
          <a:prstGeom prst="rect">
            <a:avLst/>
          </a:prstGeom>
          <a:solidFill>
            <a:srgbClr val="150F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Rounded Rectangle 44"/>
          <p:cNvSpPr/>
          <p:nvPr/>
        </p:nvSpPr>
        <p:spPr>
          <a:xfrm>
            <a:off x="932688" y="5404104"/>
            <a:ext cx="4160520" cy="384048"/>
          </a:xfrm>
          <a:prstGeom prst="roundRect">
            <a:avLst>
              <a:gd name="adj" fmla="val 30000"/>
            </a:avLst>
          </a:prstGeom>
          <a:solidFill>
            <a:srgbClr val="221816"/>
          </a:solidFill>
          <a:ln w="9525">
            <a:solidFill>
              <a:srgbClr val="4A343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1051560" y="5404104"/>
            <a:ext cx="3977639" cy="384048"/>
          </a:xfrm>
          <a:prstGeom prst="rect">
            <a:avLst/>
          </a:prstGeom>
          <a:noFill/>
        </p:spPr>
        <p:txBody>
          <a:bodyPr wrap="square" lIns="18288" rIns="18288" tIns="18288" bIns="18288" anchor="ctr">
            <a:noAutofit/>
          </a:bodyPr>
          <a:lstStyle/>
          <a:p>
            <a:pPr algn="l">
              <a:lnSpc>
                <a:spcPct val="95000"/>
              </a:lnSpc>
            </a:pPr>
            <a:r>
              <a:rPr sz="1050" b="0" i="0">
                <a:solidFill>
                  <a:srgbClr val="F5E6C8"/>
                </a:solidFill>
                <a:latin typeface="Inter"/>
              </a:rPr>
              <a:t>Video is a black box on the feed</a:t>
            </a:r>
          </a:p>
        </p:txBody>
      </p:sp>
      <p:sp>
        <p:nvSpPr>
          <p:cNvPr id="47" name="TextBox 46"/>
          <p:cNvSpPr txBox="1"/>
          <p:nvPr/>
        </p:nvSpPr>
        <p:spPr>
          <a:xfrm>
            <a:off x="5303520" y="5340096"/>
            <a:ext cx="3017520" cy="512064"/>
          </a:xfrm>
          <a:prstGeom prst="rect">
            <a:avLst/>
          </a:prstGeom>
          <a:noFill/>
        </p:spPr>
        <p:txBody>
          <a:bodyPr wrap="square" lIns="18288" rIns="18288" tIns="18288" bIns="18288" anchor="ctr">
            <a:noAutofit/>
          </a:bodyPr>
          <a:lstStyle/>
          <a:p>
            <a:pPr algn="l">
              <a:lnSpc>
                <a:spcPct val="100000"/>
              </a:lnSpc>
            </a:pPr>
            <a:r>
              <a:rPr sz="1100" b="0" i="0">
                <a:solidFill>
                  <a:srgbClr val="BFB5A8"/>
                </a:solidFill>
                <a:latin typeface="Inter"/>
              </a:rPr>
              <a:t>No preview frame until it plays.</a:t>
            </a:r>
          </a:p>
        </p:txBody>
      </p:sp>
      <p:sp>
        <p:nvSpPr>
          <p:cNvPr id="48" name="TextBox 47"/>
          <p:cNvSpPr txBox="1"/>
          <p:nvPr/>
        </p:nvSpPr>
        <p:spPr>
          <a:xfrm>
            <a:off x="8412480" y="5340096"/>
            <a:ext cx="3154680" cy="512064"/>
          </a:xfrm>
          <a:prstGeom prst="rect">
            <a:avLst/>
          </a:prstGeom>
          <a:noFill/>
        </p:spPr>
        <p:txBody>
          <a:bodyPr wrap="square" lIns="18288" rIns="18288" tIns="18288" bIns="18288" anchor="ctr">
            <a:noAutofit/>
          </a:bodyPr>
          <a:lstStyle/>
          <a:p>
            <a:pPr algn="l">
              <a:lnSpc>
                <a:spcPct val="100000"/>
              </a:lnSpc>
            </a:pPr>
            <a:r>
              <a:rPr sz="1100" b="0" i="0">
                <a:solidFill>
                  <a:srgbClr val="EDE6DA"/>
                </a:solidFill>
                <a:latin typeface="Inter"/>
              </a:rPr>
              <a:t>Press play. The video is fine.</a:t>
            </a:r>
          </a:p>
        </p:txBody>
      </p:sp>
      <p:sp>
        <p:nvSpPr>
          <p:cNvPr id="49" name="TextBox 48"/>
          <p:cNvSpPr txBox="1"/>
          <p:nvPr/>
        </p:nvSpPr>
        <p:spPr>
          <a:xfrm>
            <a:off x="822960" y="6016752"/>
            <a:ext cx="10789920" cy="274320"/>
          </a:xfrm>
          <a:prstGeom prst="rect">
            <a:avLst/>
          </a:prstGeom>
          <a:noFill/>
        </p:spPr>
        <p:txBody>
          <a:bodyPr wrap="square" lIns="18288" rIns="18288" tIns="18288" bIns="18288" anchor="t">
            <a:noAutofit/>
          </a:bodyPr>
          <a:lstStyle/>
          <a:p>
            <a:pPr algn="l">
              <a:lnSpc>
                <a:spcPct val="110000"/>
              </a:lnSpc>
            </a:pPr>
            <a:r>
              <a:rPr sz="1000" b="0" i="1">
                <a:solidFill>
                  <a:srgbClr val="8C8279"/>
                </a:solidFill>
                <a:latin typeface="Inter"/>
              </a:rPr>
              <a:t>Red pills are exact on-screen messages from our demo. The last three are things we saw on the page itself.</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scroll_2E1D1D_1.4.png"/>
          <p:cNvPicPr>
            <a:picLocks noChangeAspect="1"/>
          </p:cNvPicPr>
          <p:nvPr/>
        </p:nvPicPr>
        <p:blipFill>
          <a:blip r:embed="rId2"/>
          <a:stretch>
            <a:fillRect/>
          </a:stretch>
        </p:blipFill>
        <p:spPr>
          <a:xfrm rot="720000">
            <a:off x="10287000" y="384048"/>
            <a:ext cx="1417320" cy="1417320"/>
          </a:xfrm>
          <a:prstGeom prst="rect">
            <a:avLst/>
          </a:prstGeom>
        </p:spPr>
      </p:pic>
      <p:sp>
        <p:nvSpPr>
          <p:cNvPr id="6" name="TextBox 5"/>
          <p:cNvSpPr txBox="1"/>
          <p:nvPr/>
        </p:nvSpPr>
        <p:spPr>
          <a:xfrm>
            <a:off x="640080" y="411480"/>
            <a:ext cx="8686800" cy="292608"/>
          </a:xfrm>
          <a:prstGeom prst="rect">
            <a:avLst/>
          </a:prstGeom>
          <a:noFill/>
        </p:spPr>
        <p:txBody>
          <a:bodyPr wrap="square" lIns="18288" rIns="18288" tIns="18288" bIns="18288" anchor="t">
            <a:noAutofit/>
          </a:bodyPr>
          <a:lstStyle/>
          <a:p>
            <a:pPr algn="l">
              <a:lnSpc>
                <a:spcPct val="110000"/>
              </a:lnSpc>
            </a:pPr>
            <a:r>
              <a:rPr sz="1200" b="1" i="0">
                <a:solidFill>
                  <a:srgbClr val="FB7185"/>
                </a:solidFill>
                <a:latin typeface="Inter"/>
              </a:rPr>
              <a:t>RECAP</a:t>
            </a:r>
          </a:p>
        </p:txBody>
      </p:sp>
      <p:sp>
        <p:nvSpPr>
          <p:cNvPr id="7" name="TextBox 6"/>
          <p:cNvSpPr txBox="1"/>
          <p:nvPr/>
        </p:nvSpPr>
        <p:spPr>
          <a:xfrm>
            <a:off x="640080" y="658368"/>
            <a:ext cx="9692640" cy="777240"/>
          </a:xfrm>
          <a:prstGeom prst="rect">
            <a:avLst/>
          </a:prstGeom>
          <a:noFill/>
        </p:spPr>
        <p:txBody>
          <a:bodyPr wrap="square" lIns="18288" rIns="18288" tIns="18288" bIns="18288" anchor="t">
            <a:noAutofit/>
          </a:bodyPr>
          <a:lstStyle/>
          <a:p>
            <a:pPr algn="l">
              <a:lnSpc>
                <a:spcPct val="95000"/>
              </a:lnSpc>
            </a:pPr>
            <a:r>
              <a:rPr sz="3600" b="1" i="0">
                <a:solidFill>
                  <a:srgbClr val="F5E6C8"/>
                </a:solidFill>
                <a:latin typeface="Oswald"/>
              </a:rPr>
              <a:t>WHERE TO CLICK, ALL ON ONE PAGE</a:t>
            </a:r>
          </a:p>
        </p:txBody>
      </p:sp>
      <p:sp>
        <p:nvSpPr>
          <p:cNvPr id="8" name="Rectangle 7"/>
          <p:cNvSpPr/>
          <p:nvPr/>
        </p:nvSpPr>
        <p:spPr>
          <a:xfrm>
            <a:off x="658368" y="1417320"/>
            <a:ext cx="822960" cy="64008"/>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517904" y="1417320"/>
            <a:ext cx="228600" cy="64008"/>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logo_round.png"/>
          <p:cNvPicPr>
            <a:picLocks noChangeAspect="1"/>
          </p:cNvPicPr>
          <p:nvPr/>
        </p:nvPicPr>
        <p:blipFill>
          <a:blip r:embed="rId3"/>
          <a:stretch>
            <a:fillRect/>
          </a:stretch>
        </p:blipFill>
        <p:spPr>
          <a:xfrm>
            <a:off x="640080" y="6400800"/>
            <a:ext cx="237744" cy="237744"/>
          </a:xfrm>
          <a:prstGeom prst="rect">
            <a:avLst/>
          </a:prstGeom>
        </p:spPr>
      </p:pic>
      <p:sp>
        <p:nvSpPr>
          <p:cNvPr id="11" name="TextBox 10"/>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12" name="TextBox 11"/>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18</a:t>
            </a:r>
          </a:p>
        </p:txBody>
      </p:sp>
      <p:sp>
        <p:nvSpPr>
          <p:cNvPr id="13" name="Oval 12"/>
          <p:cNvSpPr/>
          <p:nvPr/>
        </p:nvSpPr>
        <p:spPr>
          <a:xfrm>
            <a:off x="832104" y="1783080"/>
            <a:ext cx="384048" cy="38404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1</a:t>
            </a:r>
          </a:p>
        </p:txBody>
      </p:sp>
      <p:sp>
        <p:nvSpPr>
          <p:cNvPr id="14" name="TextBox 13"/>
          <p:cNvSpPr txBox="1"/>
          <p:nvPr/>
        </p:nvSpPr>
        <p:spPr>
          <a:xfrm>
            <a:off x="1371600" y="1737360"/>
            <a:ext cx="1554480" cy="475488"/>
          </a:xfrm>
          <a:prstGeom prst="rect">
            <a:avLst/>
          </a:prstGeom>
          <a:noFill/>
        </p:spPr>
        <p:txBody>
          <a:bodyPr wrap="square" lIns="18288" rIns="18288" tIns="18288" bIns="18288" anchor="ctr">
            <a:noAutofit/>
          </a:bodyPr>
          <a:lstStyle/>
          <a:p>
            <a:pPr algn="l">
              <a:lnSpc>
                <a:spcPct val="110000"/>
              </a:lnSpc>
            </a:pPr>
            <a:r>
              <a:rPr sz="1800" b="1" i="0">
                <a:solidFill>
                  <a:srgbClr val="F5E6C8"/>
                </a:solidFill>
                <a:latin typeface="Oswald"/>
              </a:rPr>
              <a:t>LAUNCH</a:t>
            </a:r>
          </a:p>
        </p:txBody>
      </p:sp>
      <p:sp>
        <p:nvSpPr>
          <p:cNvPr id="15" name="Rounded Rectangle 14"/>
          <p:cNvSpPr/>
          <p:nvPr/>
        </p:nvSpPr>
        <p:spPr>
          <a:xfrm>
            <a:off x="2926080" y="1755648"/>
            <a:ext cx="8686800" cy="457200"/>
          </a:xfrm>
          <a:prstGeom prst="roundRect">
            <a:avLst>
              <a:gd name="adj" fmla="val 30000"/>
            </a:avLst>
          </a:prstGeom>
          <a:solidFill>
            <a:srgbClr val="17100F"/>
          </a:solidFill>
          <a:ln w="952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090672" y="1755648"/>
            <a:ext cx="8412480" cy="457200"/>
          </a:xfrm>
          <a:prstGeom prst="rect">
            <a:avLst/>
          </a:prstGeom>
          <a:noFill/>
        </p:spPr>
        <p:txBody>
          <a:bodyPr wrap="square" lIns="18288" rIns="18288" tIns="18288" bIns="18288" anchor="ctr">
            <a:noAutofit/>
          </a:bodyPr>
          <a:lstStyle/>
          <a:p>
            <a:pPr algn="l">
              <a:lnSpc>
                <a:spcPct val="110000"/>
              </a:lnSpc>
            </a:pPr>
            <a:r>
              <a:rPr sz="1200" b="0" i="0">
                <a:solidFill>
                  <a:srgbClr val="EDE6DA"/>
                </a:solidFill>
                <a:latin typeface="Inter"/>
              </a:rPr>
              <a:t>Homepage → Launch your shop → fill in the form → Launch shop → copy the temporary password</a:t>
            </a:r>
          </a:p>
        </p:txBody>
      </p:sp>
      <p:sp>
        <p:nvSpPr>
          <p:cNvPr id="17" name="Oval 16"/>
          <p:cNvSpPr/>
          <p:nvPr/>
        </p:nvSpPr>
        <p:spPr>
          <a:xfrm>
            <a:off x="832104" y="2386584"/>
            <a:ext cx="384048" cy="38404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2</a:t>
            </a:r>
          </a:p>
        </p:txBody>
      </p:sp>
      <p:sp>
        <p:nvSpPr>
          <p:cNvPr id="18" name="TextBox 17"/>
          <p:cNvSpPr txBox="1"/>
          <p:nvPr/>
        </p:nvSpPr>
        <p:spPr>
          <a:xfrm>
            <a:off x="1371600" y="2340864"/>
            <a:ext cx="1554480" cy="475488"/>
          </a:xfrm>
          <a:prstGeom prst="rect">
            <a:avLst/>
          </a:prstGeom>
          <a:noFill/>
        </p:spPr>
        <p:txBody>
          <a:bodyPr wrap="square" lIns="18288" rIns="18288" tIns="18288" bIns="18288" anchor="ctr">
            <a:noAutofit/>
          </a:bodyPr>
          <a:lstStyle/>
          <a:p>
            <a:pPr algn="l">
              <a:lnSpc>
                <a:spcPct val="110000"/>
              </a:lnSpc>
            </a:pPr>
            <a:r>
              <a:rPr sz="1800" b="1" i="0">
                <a:solidFill>
                  <a:srgbClr val="F5E6C8"/>
                </a:solidFill>
                <a:latin typeface="Oswald"/>
              </a:rPr>
              <a:t>SIGN IN</a:t>
            </a:r>
          </a:p>
        </p:txBody>
      </p:sp>
      <p:sp>
        <p:nvSpPr>
          <p:cNvPr id="19" name="Rounded Rectangle 18"/>
          <p:cNvSpPr/>
          <p:nvPr/>
        </p:nvSpPr>
        <p:spPr>
          <a:xfrm>
            <a:off x="2926080" y="2359152"/>
            <a:ext cx="8686800" cy="457200"/>
          </a:xfrm>
          <a:prstGeom prst="roundRect">
            <a:avLst>
              <a:gd name="adj" fmla="val 30000"/>
            </a:avLst>
          </a:prstGeom>
          <a:solidFill>
            <a:srgbClr val="17100F"/>
          </a:solidFill>
          <a:ln w="952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3090672" y="2359152"/>
            <a:ext cx="8412480" cy="457200"/>
          </a:xfrm>
          <a:prstGeom prst="rect">
            <a:avLst/>
          </a:prstGeom>
          <a:noFill/>
        </p:spPr>
        <p:txBody>
          <a:bodyPr wrap="square" lIns="18288" rIns="18288" tIns="18288" bIns="18288" anchor="ctr">
            <a:noAutofit/>
          </a:bodyPr>
          <a:lstStyle/>
          <a:p>
            <a:pPr algn="l">
              <a:lnSpc>
                <a:spcPct val="110000"/>
              </a:lnSpc>
            </a:pPr>
            <a:r>
              <a:rPr sz="1200" b="0" i="0">
                <a:solidFill>
                  <a:srgbClr val="EDE6DA"/>
                </a:solidFill>
                <a:latin typeface="Inter"/>
              </a:rPr>
              <a:t>Your shop → Sign In → username + temporary password → Enter the Vault</a:t>
            </a:r>
          </a:p>
        </p:txBody>
      </p:sp>
      <p:sp>
        <p:nvSpPr>
          <p:cNvPr id="21" name="Oval 20"/>
          <p:cNvSpPr/>
          <p:nvPr/>
        </p:nvSpPr>
        <p:spPr>
          <a:xfrm>
            <a:off x="832104" y="2990087"/>
            <a:ext cx="384048" cy="38404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3</a:t>
            </a:r>
          </a:p>
        </p:txBody>
      </p:sp>
      <p:sp>
        <p:nvSpPr>
          <p:cNvPr id="22" name="TextBox 21"/>
          <p:cNvSpPr txBox="1"/>
          <p:nvPr/>
        </p:nvSpPr>
        <p:spPr>
          <a:xfrm>
            <a:off x="1371600" y="2944368"/>
            <a:ext cx="1554480" cy="475488"/>
          </a:xfrm>
          <a:prstGeom prst="rect">
            <a:avLst/>
          </a:prstGeom>
          <a:noFill/>
        </p:spPr>
        <p:txBody>
          <a:bodyPr wrap="square" lIns="18288" rIns="18288" tIns="18288" bIns="18288" anchor="ctr">
            <a:noAutofit/>
          </a:bodyPr>
          <a:lstStyle/>
          <a:p>
            <a:pPr algn="l">
              <a:lnSpc>
                <a:spcPct val="110000"/>
              </a:lnSpc>
            </a:pPr>
            <a:r>
              <a:rPr sz="1800" b="1" i="0">
                <a:solidFill>
                  <a:srgbClr val="F5E6C8"/>
                </a:solidFill>
                <a:latin typeface="Oswald"/>
              </a:rPr>
              <a:t>PASSWORD</a:t>
            </a:r>
          </a:p>
        </p:txBody>
      </p:sp>
      <p:sp>
        <p:nvSpPr>
          <p:cNvPr id="23" name="Rounded Rectangle 22"/>
          <p:cNvSpPr/>
          <p:nvPr/>
        </p:nvSpPr>
        <p:spPr>
          <a:xfrm>
            <a:off x="2926080" y="2962656"/>
            <a:ext cx="8686800" cy="457200"/>
          </a:xfrm>
          <a:prstGeom prst="roundRect">
            <a:avLst>
              <a:gd name="adj" fmla="val 30000"/>
            </a:avLst>
          </a:prstGeom>
          <a:solidFill>
            <a:srgbClr val="17100F"/>
          </a:solidFill>
          <a:ln w="952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3090672" y="2962656"/>
            <a:ext cx="8412480" cy="457200"/>
          </a:xfrm>
          <a:prstGeom prst="rect">
            <a:avLst/>
          </a:prstGeom>
          <a:noFill/>
        </p:spPr>
        <p:txBody>
          <a:bodyPr wrap="square" lIns="18288" rIns="18288" tIns="18288" bIns="18288" anchor="ctr">
            <a:noAutofit/>
          </a:bodyPr>
          <a:lstStyle/>
          <a:p>
            <a:pPr algn="l">
              <a:lnSpc>
                <a:spcPct val="110000"/>
              </a:lnSpc>
            </a:pPr>
            <a:r>
              <a:rPr sz="1200" b="0" i="0">
                <a:solidFill>
                  <a:srgbClr val="EDE6DA"/>
                </a:solidFill>
                <a:latin typeface="Inter"/>
              </a:rPr>
              <a:t>Account settings → New password → Save new password</a:t>
            </a:r>
          </a:p>
        </p:txBody>
      </p:sp>
      <p:sp>
        <p:nvSpPr>
          <p:cNvPr id="25" name="Oval 24"/>
          <p:cNvSpPr/>
          <p:nvPr/>
        </p:nvSpPr>
        <p:spPr>
          <a:xfrm>
            <a:off x="832104" y="3593591"/>
            <a:ext cx="384048" cy="38404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4</a:t>
            </a:r>
          </a:p>
        </p:txBody>
      </p:sp>
      <p:sp>
        <p:nvSpPr>
          <p:cNvPr id="26" name="TextBox 25"/>
          <p:cNvSpPr txBox="1"/>
          <p:nvPr/>
        </p:nvSpPr>
        <p:spPr>
          <a:xfrm>
            <a:off x="1371600" y="3547872"/>
            <a:ext cx="1554480" cy="475488"/>
          </a:xfrm>
          <a:prstGeom prst="rect">
            <a:avLst/>
          </a:prstGeom>
          <a:noFill/>
        </p:spPr>
        <p:txBody>
          <a:bodyPr wrap="square" lIns="18288" rIns="18288" tIns="18288" bIns="18288" anchor="ctr">
            <a:noAutofit/>
          </a:bodyPr>
          <a:lstStyle/>
          <a:p>
            <a:pPr algn="l">
              <a:lnSpc>
                <a:spcPct val="110000"/>
              </a:lnSpc>
            </a:pPr>
            <a:r>
              <a:rPr sz="1800" b="1" i="0">
                <a:solidFill>
                  <a:srgbClr val="F5E6C8"/>
                </a:solidFill>
                <a:latin typeface="Oswald"/>
              </a:rPr>
              <a:t>LOOK</a:t>
            </a:r>
          </a:p>
        </p:txBody>
      </p:sp>
      <p:sp>
        <p:nvSpPr>
          <p:cNvPr id="27" name="Rounded Rectangle 26"/>
          <p:cNvSpPr/>
          <p:nvPr/>
        </p:nvSpPr>
        <p:spPr>
          <a:xfrm>
            <a:off x="2926080" y="3566160"/>
            <a:ext cx="8686800" cy="457200"/>
          </a:xfrm>
          <a:prstGeom prst="roundRect">
            <a:avLst>
              <a:gd name="adj" fmla="val 30000"/>
            </a:avLst>
          </a:prstGeom>
          <a:solidFill>
            <a:srgbClr val="17100F"/>
          </a:solidFill>
          <a:ln w="952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3090672" y="3566160"/>
            <a:ext cx="8412480" cy="457200"/>
          </a:xfrm>
          <a:prstGeom prst="rect">
            <a:avLst/>
          </a:prstGeom>
          <a:noFill/>
        </p:spPr>
        <p:txBody>
          <a:bodyPr wrap="square" lIns="18288" rIns="18288" tIns="18288" bIns="18288" anchor="ctr">
            <a:noAutofit/>
          </a:bodyPr>
          <a:lstStyle/>
          <a:p>
            <a:pPr algn="l">
              <a:lnSpc>
                <a:spcPct val="110000"/>
              </a:lnSpc>
            </a:pPr>
            <a:r>
              <a:rPr sz="1200" b="0" i="0">
                <a:solidFill>
                  <a:srgbClr val="EDE6DA"/>
                </a:solidFill>
                <a:latin typeface="Inter"/>
              </a:rPr>
              <a:t>Customize → palette, colours, font, tagline, bio, handle (no @) → Save customization</a:t>
            </a:r>
          </a:p>
        </p:txBody>
      </p:sp>
      <p:sp>
        <p:nvSpPr>
          <p:cNvPr id="29" name="Oval 28"/>
          <p:cNvSpPr/>
          <p:nvPr/>
        </p:nvSpPr>
        <p:spPr>
          <a:xfrm>
            <a:off x="832104" y="4197096"/>
            <a:ext cx="384048" cy="38404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5</a:t>
            </a:r>
          </a:p>
        </p:txBody>
      </p:sp>
      <p:sp>
        <p:nvSpPr>
          <p:cNvPr id="30" name="TextBox 29"/>
          <p:cNvSpPr txBox="1"/>
          <p:nvPr/>
        </p:nvSpPr>
        <p:spPr>
          <a:xfrm>
            <a:off x="1371600" y="4151376"/>
            <a:ext cx="1554480" cy="475488"/>
          </a:xfrm>
          <a:prstGeom prst="rect">
            <a:avLst/>
          </a:prstGeom>
          <a:noFill/>
        </p:spPr>
        <p:txBody>
          <a:bodyPr wrap="square" lIns="18288" rIns="18288" tIns="18288" bIns="18288" anchor="ctr">
            <a:noAutofit/>
          </a:bodyPr>
          <a:lstStyle/>
          <a:p>
            <a:pPr algn="l">
              <a:lnSpc>
                <a:spcPct val="110000"/>
              </a:lnSpc>
            </a:pPr>
            <a:r>
              <a:rPr sz="1800" b="1" i="0">
                <a:solidFill>
                  <a:srgbClr val="F5E6C8"/>
                </a:solidFill>
                <a:latin typeface="Oswald"/>
              </a:rPr>
              <a:t>PHOTOS</a:t>
            </a:r>
          </a:p>
        </p:txBody>
      </p:sp>
      <p:sp>
        <p:nvSpPr>
          <p:cNvPr id="31" name="Rounded Rectangle 30"/>
          <p:cNvSpPr/>
          <p:nvPr/>
        </p:nvSpPr>
        <p:spPr>
          <a:xfrm>
            <a:off x="2926080" y="4169663"/>
            <a:ext cx="8686800" cy="457200"/>
          </a:xfrm>
          <a:prstGeom prst="roundRect">
            <a:avLst>
              <a:gd name="adj" fmla="val 30000"/>
            </a:avLst>
          </a:prstGeom>
          <a:solidFill>
            <a:srgbClr val="17100F"/>
          </a:solidFill>
          <a:ln w="952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3090672" y="4169663"/>
            <a:ext cx="8412480" cy="457200"/>
          </a:xfrm>
          <a:prstGeom prst="rect">
            <a:avLst/>
          </a:prstGeom>
          <a:noFill/>
        </p:spPr>
        <p:txBody>
          <a:bodyPr wrap="square" lIns="18288" rIns="18288" tIns="18288" bIns="18288" anchor="ctr">
            <a:noAutofit/>
          </a:bodyPr>
          <a:lstStyle/>
          <a:p>
            <a:pPr algn="l">
              <a:lnSpc>
                <a:spcPct val="110000"/>
              </a:lnSpc>
            </a:pPr>
            <a:r>
              <a:rPr sz="1200" b="0" i="0">
                <a:solidFill>
                  <a:srgbClr val="EDE6DA"/>
                </a:solidFill>
                <a:latin typeface="Inter"/>
              </a:rPr>
              <a:t>Customize → Media library → Upload → Use as banner / site photo → Save.  Avatar: avatar pill → Upload new avatar</a:t>
            </a:r>
          </a:p>
        </p:txBody>
      </p:sp>
      <p:sp>
        <p:nvSpPr>
          <p:cNvPr id="33" name="Oval 32"/>
          <p:cNvSpPr/>
          <p:nvPr/>
        </p:nvSpPr>
        <p:spPr>
          <a:xfrm>
            <a:off x="832104" y="4800600"/>
            <a:ext cx="384048" cy="38404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6</a:t>
            </a:r>
          </a:p>
        </p:txBody>
      </p:sp>
      <p:sp>
        <p:nvSpPr>
          <p:cNvPr id="34" name="TextBox 33"/>
          <p:cNvSpPr txBox="1"/>
          <p:nvPr/>
        </p:nvSpPr>
        <p:spPr>
          <a:xfrm>
            <a:off x="1371600" y="4754880"/>
            <a:ext cx="1554480" cy="475488"/>
          </a:xfrm>
          <a:prstGeom prst="rect">
            <a:avLst/>
          </a:prstGeom>
          <a:noFill/>
        </p:spPr>
        <p:txBody>
          <a:bodyPr wrap="square" lIns="18288" rIns="18288" tIns="18288" bIns="18288" anchor="ctr">
            <a:noAutofit/>
          </a:bodyPr>
          <a:lstStyle/>
          <a:p>
            <a:pPr algn="l">
              <a:lnSpc>
                <a:spcPct val="110000"/>
              </a:lnSpc>
            </a:pPr>
            <a:r>
              <a:rPr sz="1800" b="1" i="0">
                <a:solidFill>
                  <a:srgbClr val="F5E6C8"/>
                </a:solidFill>
                <a:latin typeface="Oswald"/>
              </a:rPr>
              <a:t>POST</a:t>
            </a:r>
          </a:p>
        </p:txBody>
      </p:sp>
      <p:sp>
        <p:nvSpPr>
          <p:cNvPr id="35" name="Rounded Rectangle 34"/>
          <p:cNvSpPr/>
          <p:nvPr/>
        </p:nvSpPr>
        <p:spPr>
          <a:xfrm>
            <a:off x="2926080" y="4773168"/>
            <a:ext cx="8686800" cy="457200"/>
          </a:xfrm>
          <a:prstGeom prst="roundRect">
            <a:avLst>
              <a:gd name="adj" fmla="val 30000"/>
            </a:avLst>
          </a:prstGeom>
          <a:solidFill>
            <a:srgbClr val="17100F"/>
          </a:solidFill>
          <a:ln w="952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3090672" y="4773168"/>
            <a:ext cx="8412480" cy="457200"/>
          </a:xfrm>
          <a:prstGeom prst="rect">
            <a:avLst/>
          </a:prstGeom>
          <a:noFill/>
        </p:spPr>
        <p:txBody>
          <a:bodyPr wrap="square" lIns="18288" rIns="18288" tIns="18288" bIns="18288" anchor="ctr">
            <a:noAutofit/>
          </a:bodyPr>
          <a:lstStyle/>
          <a:p>
            <a:pPr algn="l">
              <a:lnSpc>
                <a:spcPct val="110000"/>
              </a:lnSpc>
            </a:pPr>
            <a:r>
              <a:rPr sz="1200" b="0" i="0">
                <a:solidFill>
                  <a:srgbClr val="EDE6DA"/>
                </a:solidFill>
                <a:latin typeface="Inter"/>
              </a:rPr>
              <a:t>Media library → Upload → Studio → New drop → Image or Video, Free → pick file → Publish</a:t>
            </a:r>
          </a:p>
        </p:txBody>
      </p:sp>
      <p:sp>
        <p:nvSpPr>
          <p:cNvPr id="37" name="Oval 36"/>
          <p:cNvSpPr/>
          <p:nvPr/>
        </p:nvSpPr>
        <p:spPr>
          <a:xfrm>
            <a:off x="832104" y="5404103"/>
            <a:ext cx="384048" cy="384048"/>
          </a:xfrm>
          <a:prstGeom prst="ellipse">
            <a:avLst/>
          </a:prstGeom>
          <a:solidFill>
            <a:srgbClr val="E11D48"/>
          </a:solidFill>
          <a:ln w="19050">
            <a:solidFill>
              <a:srgbClr val="F5E6C8"/>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500" b="1">
                <a:solidFill>
                  <a:srgbClr val="F5E6C8"/>
                </a:solidFill>
                <a:latin typeface="Inter"/>
              </a:rPr>
              <a:t>7</a:t>
            </a:r>
          </a:p>
        </p:txBody>
      </p:sp>
      <p:sp>
        <p:nvSpPr>
          <p:cNvPr id="38" name="TextBox 37"/>
          <p:cNvSpPr txBox="1"/>
          <p:nvPr/>
        </p:nvSpPr>
        <p:spPr>
          <a:xfrm>
            <a:off x="1371600" y="5358383"/>
            <a:ext cx="1554480" cy="475488"/>
          </a:xfrm>
          <a:prstGeom prst="rect">
            <a:avLst/>
          </a:prstGeom>
          <a:noFill/>
        </p:spPr>
        <p:txBody>
          <a:bodyPr wrap="square" lIns="18288" rIns="18288" tIns="18288" bIns="18288" anchor="ctr">
            <a:noAutofit/>
          </a:bodyPr>
          <a:lstStyle/>
          <a:p>
            <a:pPr algn="l">
              <a:lnSpc>
                <a:spcPct val="110000"/>
              </a:lnSpc>
            </a:pPr>
            <a:r>
              <a:rPr sz="1800" b="1" i="0">
                <a:solidFill>
                  <a:srgbClr val="F5E6C8"/>
                </a:solidFill>
                <a:latin typeface="Oswald"/>
              </a:rPr>
              <a:t>SHARE</a:t>
            </a:r>
          </a:p>
        </p:txBody>
      </p:sp>
      <p:sp>
        <p:nvSpPr>
          <p:cNvPr id="39" name="Rounded Rectangle 38"/>
          <p:cNvSpPr/>
          <p:nvPr/>
        </p:nvSpPr>
        <p:spPr>
          <a:xfrm>
            <a:off x="2926080" y="5376671"/>
            <a:ext cx="8686800" cy="457200"/>
          </a:xfrm>
          <a:prstGeom prst="roundRect">
            <a:avLst>
              <a:gd name="adj" fmla="val 30000"/>
            </a:avLst>
          </a:prstGeom>
          <a:solidFill>
            <a:srgbClr val="17100F"/>
          </a:solidFill>
          <a:ln w="952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3090672" y="5376671"/>
            <a:ext cx="8412480" cy="457200"/>
          </a:xfrm>
          <a:prstGeom prst="rect">
            <a:avLst/>
          </a:prstGeom>
          <a:noFill/>
        </p:spPr>
        <p:txBody>
          <a:bodyPr wrap="square" lIns="18288" rIns="18288" tIns="18288" bIns="18288" anchor="ctr">
            <a:noAutofit/>
          </a:bodyPr>
          <a:lstStyle/>
          <a:p>
            <a:pPr algn="l">
              <a:lnSpc>
                <a:spcPct val="110000"/>
              </a:lnSpc>
            </a:pPr>
            <a:r>
              <a:rPr sz="1200" b="0" i="0">
                <a:solidFill>
                  <a:srgbClr val="EDE6DA"/>
                </a:solidFill>
                <a:latin typeface="Inter"/>
              </a:rPr>
              <a:t>Send clients your link: thetattoo.monster/s/your-slug/</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0C0A09"/>
              </a:gs>
              <a:gs pos="100000">
                <a:srgbClr val="1E0E13"/>
              </a:gs>
            </a:gsLst>
            <a:lin scaled="0" ang="36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201168" y="201168"/>
            <a:ext cx="11789359" cy="6455664"/>
          </a:xfrm>
          <a:prstGeom prst="roundRect">
            <a:avLst>
              <a:gd name="adj" fmla="val 2000"/>
            </a:avLst>
          </a:prstGeom>
          <a:noFill/>
          <a:ln w="15875">
            <a:solidFill>
              <a:srgbClr val="3A282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274320" y="274320"/>
            <a:ext cx="11643055" cy="6309360"/>
          </a:xfrm>
          <a:prstGeom prst="roundRect">
            <a:avLst>
              <a:gd name="adj" fmla="val 2000"/>
            </a:avLst>
          </a:prstGeom>
          <a:noFill/>
          <a:ln w="9525">
            <a:solidFill>
              <a:srgbClr val="2A1C1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heart_2E1D1D_1.4.png"/>
          <p:cNvPicPr>
            <a:picLocks noChangeAspect="1"/>
          </p:cNvPicPr>
          <p:nvPr/>
        </p:nvPicPr>
        <p:blipFill>
          <a:blip r:embed="rId2"/>
          <a:stretch>
            <a:fillRect/>
          </a:stretch>
        </p:blipFill>
        <p:spPr>
          <a:xfrm rot="720000">
            <a:off x="10287000" y="384048"/>
            <a:ext cx="1417320" cy="1417320"/>
          </a:xfrm>
          <a:prstGeom prst="rect">
            <a:avLst/>
          </a:prstGeom>
        </p:spPr>
      </p:pic>
      <p:pic>
        <p:nvPicPr>
          <p:cNvPr id="6" name="Picture 5" descr="logo_round.png"/>
          <p:cNvPicPr>
            <a:picLocks noChangeAspect="1"/>
          </p:cNvPicPr>
          <p:nvPr/>
        </p:nvPicPr>
        <p:blipFill>
          <a:blip r:embed="rId3"/>
          <a:stretch>
            <a:fillRect/>
          </a:stretch>
        </p:blipFill>
        <p:spPr>
          <a:xfrm>
            <a:off x="640080" y="6400800"/>
            <a:ext cx="237744" cy="237744"/>
          </a:xfrm>
          <a:prstGeom prst="rect">
            <a:avLst/>
          </a:prstGeom>
        </p:spPr>
      </p:pic>
      <p:sp>
        <p:nvSpPr>
          <p:cNvPr id="7" name="TextBox 6"/>
          <p:cNvSpPr txBox="1"/>
          <p:nvPr/>
        </p:nvSpPr>
        <p:spPr>
          <a:xfrm>
            <a:off x="932688" y="6400800"/>
            <a:ext cx="2011680" cy="256032"/>
          </a:xfrm>
          <a:prstGeom prst="rect">
            <a:avLst/>
          </a:prstGeom>
          <a:noFill/>
        </p:spPr>
        <p:txBody>
          <a:bodyPr wrap="square" lIns="18288" rIns="18288" tIns="18288" bIns="18288" anchor="ctr">
            <a:noAutofit/>
          </a:bodyPr>
          <a:lstStyle/>
          <a:p>
            <a:pPr algn="l">
              <a:lnSpc>
                <a:spcPct val="110000"/>
              </a:lnSpc>
            </a:pPr>
            <a:r>
              <a:rPr sz="1000" b="0" i="0">
                <a:solidFill>
                  <a:srgbClr val="8C8279"/>
                </a:solidFill>
                <a:latin typeface="Inter"/>
              </a:rPr>
              <a:t>registermysite.com</a:t>
            </a:r>
          </a:p>
        </p:txBody>
      </p:sp>
      <p:sp>
        <p:nvSpPr>
          <p:cNvPr id="8" name="TextBox 7"/>
          <p:cNvSpPr txBox="1"/>
          <p:nvPr/>
        </p:nvSpPr>
        <p:spPr>
          <a:xfrm>
            <a:off x="10634472" y="6400800"/>
            <a:ext cx="914400" cy="256032"/>
          </a:xfrm>
          <a:prstGeom prst="rect">
            <a:avLst/>
          </a:prstGeom>
          <a:noFill/>
        </p:spPr>
        <p:txBody>
          <a:bodyPr wrap="square" lIns="18288" rIns="18288" tIns="18288" bIns="18288" anchor="ctr">
            <a:noAutofit/>
          </a:bodyPr>
          <a:lstStyle/>
          <a:p>
            <a:pPr algn="r">
              <a:lnSpc>
                <a:spcPct val="110000"/>
              </a:lnSpc>
            </a:pPr>
            <a:r>
              <a:rPr sz="1000" b="0" i="0">
                <a:solidFill>
                  <a:srgbClr val="8C8279"/>
                </a:solidFill>
                <a:latin typeface="Inter"/>
              </a:rPr>
              <a:t>19</a:t>
            </a:r>
          </a:p>
        </p:txBody>
      </p:sp>
      <p:sp>
        <p:nvSpPr>
          <p:cNvPr id="9" name="TextBox 8"/>
          <p:cNvSpPr txBox="1"/>
          <p:nvPr/>
        </p:nvSpPr>
        <p:spPr>
          <a:xfrm>
            <a:off x="822960" y="731520"/>
            <a:ext cx="6400800" cy="320040"/>
          </a:xfrm>
          <a:prstGeom prst="rect">
            <a:avLst/>
          </a:prstGeom>
          <a:noFill/>
        </p:spPr>
        <p:txBody>
          <a:bodyPr wrap="square" lIns="18288" rIns="18288" tIns="18288" bIns="18288" anchor="t">
            <a:noAutofit/>
          </a:bodyPr>
          <a:lstStyle/>
          <a:p>
            <a:pPr algn="l">
              <a:lnSpc>
                <a:spcPct val="110000"/>
              </a:lnSpc>
            </a:pPr>
            <a:r>
              <a:rPr sz="1300" b="1" i="0">
                <a:solidFill>
                  <a:srgbClr val="FB7185"/>
                </a:solidFill>
                <a:latin typeface="Inter"/>
              </a:rPr>
              <a:t>NEED A HAND?</a:t>
            </a:r>
          </a:p>
        </p:txBody>
      </p:sp>
      <p:sp>
        <p:nvSpPr>
          <p:cNvPr id="10" name="TextBox 9"/>
          <p:cNvSpPr txBox="1"/>
          <p:nvPr/>
        </p:nvSpPr>
        <p:spPr>
          <a:xfrm>
            <a:off x="822960" y="1051560"/>
            <a:ext cx="6858000" cy="1737360"/>
          </a:xfrm>
          <a:prstGeom prst="rect">
            <a:avLst/>
          </a:prstGeom>
          <a:noFill/>
        </p:spPr>
        <p:txBody>
          <a:bodyPr wrap="square" lIns="18288" rIns="18288" tIns="18288" bIns="18288" anchor="t">
            <a:noAutofit/>
          </a:bodyPr>
          <a:lstStyle/>
          <a:p>
            <a:pPr algn="l">
              <a:lnSpc>
                <a:spcPct val="92000"/>
              </a:lnSpc>
            </a:pPr>
            <a:r>
              <a:rPr sz="4800" b="1" i="0">
                <a:solidFill>
                  <a:srgbClr val="F5E6C8"/>
                </a:solidFill>
                <a:latin typeface="Oswald"/>
              </a:rPr>
              <a:t>WE’LL SET IT UP</a:t>
            </a:r>
          </a:p>
          <a:p>
            <a:pPr algn="l">
              <a:lnSpc>
                <a:spcPct val="92000"/>
              </a:lnSpc>
            </a:pPr>
            <a:r>
              <a:rPr sz="4800" b="1" i="0">
                <a:solidFill>
                  <a:srgbClr val="F5E6C8"/>
                </a:solidFill>
                <a:latin typeface="Oswald"/>
              </a:rPr>
              <a:t>WITH YOU.</a:t>
            </a:r>
          </a:p>
        </p:txBody>
      </p:sp>
      <p:sp>
        <p:nvSpPr>
          <p:cNvPr id="11" name="Rectangle 10"/>
          <p:cNvSpPr/>
          <p:nvPr/>
        </p:nvSpPr>
        <p:spPr>
          <a:xfrm>
            <a:off x="841248" y="2697480"/>
            <a:ext cx="822960" cy="73152"/>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1700784" y="2697480"/>
            <a:ext cx="228600" cy="73152"/>
          </a:xfrm>
          <a:prstGeom prst="rect">
            <a:avLst/>
          </a:prstGeom>
          <a:solidFill>
            <a:srgbClr val="EAB3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22960" y="2926080"/>
            <a:ext cx="5852160" cy="822960"/>
          </a:xfrm>
          <a:prstGeom prst="rect">
            <a:avLst/>
          </a:prstGeom>
          <a:noFill/>
        </p:spPr>
        <p:txBody>
          <a:bodyPr wrap="square" lIns="18288" rIns="18288" tIns="18288" bIns="18288" anchor="t">
            <a:noAutofit/>
          </a:bodyPr>
          <a:lstStyle/>
          <a:p>
            <a:pPr algn="l">
              <a:lnSpc>
                <a:spcPct val="115000"/>
              </a:lnSpc>
            </a:pPr>
            <a:r>
              <a:rPr sz="1500" b="0" i="0">
                <a:solidFill>
                  <a:srgbClr val="EDE6DA"/>
                </a:solidFill>
                <a:latin typeface="Inter"/>
              </a:rPr>
              <a:t>RegisterMySite can walk you through launching and styling your thetattoo.monster shop, step by step.</a:t>
            </a:r>
          </a:p>
        </p:txBody>
      </p:sp>
      <p:sp>
        <p:nvSpPr>
          <p:cNvPr id="14" name="Oval 13"/>
          <p:cNvSpPr/>
          <p:nvPr/>
        </p:nvSpPr>
        <p:spPr>
          <a:xfrm>
            <a:off x="822960" y="3931920"/>
            <a:ext cx="420624" cy="420624"/>
          </a:xfrm>
          <a:prstGeom prst="ellipse">
            <a:avLst/>
          </a:prstGeom>
          <a:solidFill>
            <a:srgbClr val="342809"/>
          </a:solidFill>
          <a:ln w="12700">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globe_EAB308_2.0.png"/>
          <p:cNvPicPr>
            <a:picLocks noChangeAspect="1"/>
          </p:cNvPicPr>
          <p:nvPr/>
        </p:nvPicPr>
        <p:blipFill>
          <a:blip r:embed="rId4"/>
          <a:stretch>
            <a:fillRect/>
          </a:stretch>
        </p:blipFill>
        <p:spPr>
          <a:xfrm>
            <a:off x="915497" y="4024457"/>
            <a:ext cx="235549" cy="235549"/>
          </a:xfrm>
          <a:prstGeom prst="rect">
            <a:avLst/>
          </a:prstGeom>
        </p:spPr>
      </p:pic>
      <p:sp>
        <p:nvSpPr>
          <p:cNvPr id="16" name="TextBox 15"/>
          <p:cNvSpPr txBox="1"/>
          <p:nvPr/>
        </p:nvSpPr>
        <p:spPr>
          <a:xfrm>
            <a:off x="1417320" y="3931920"/>
            <a:ext cx="5029200" cy="420624"/>
          </a:xfrm>
          <a:prstGeom prst="rect">
            <a:avLst/>
          </a:prstGeom>
          <a:noFill/>
        </p:spPr>
        <p:txBody>
          <a:bodyPr wrap="square" lIns="18288" rIns="18288" tIns="18288" bIns="18288" anchor="ctr">
            <a:noAutofit/>
          </a:bodyPr>
          <a:lstStyle/>
          <a:p>
            <a:pPr algn="l">
              <a:lnSpc>
                <a:spcPct val="110000"/>
              </a:lnSpc>
            </a:pPr>
            <a:r>
              <a:rPr sz="1700" b="1" i="0">
                <a:solidFill>
                  <a:srgbClr val="F5E6C8"/>
                </a:solidFill>
                <a:latin typeface="Inter"/>
              </a:rPr>
              <a:t>registermysite.com</a:t>
            </a:r>
          </a:p>
        </p:txBody>
      </p:sp>
      <p:sp>
        <p:nvSpPr>
          <p:cNvPr id="17" name="Oval 16"/>
          <p:cNvSpPr/>
          <p:nvPr/>
        </p:nvSpPr>
        <p:spPr>
          <a:xfrm>
            <a:off x="822960" y="4480559"/>
            <a:ext cx="420624" cy="420624"/>
          </a:xfrm>
          <a:prstGeom prst="ellipse">
            <a:avLst/>
          </a:prstGeom>
          <a:solidFill>
            <a:srgbClr val="371D1F"/>
          </a:solidFill>
          <a:ln w="12700">
            <a:solidFill>
              <a:srgbClr val="9B485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phone_FB7185_2.0.png"/>
          <p:cNvPicPr>
            <a:picLocks noChangeAspect="1"/>
          </p:cNvPicPr>
          <p:nvPr/>
        </p:nvPicPr>
        <p:blipFill>
          <a:blip r:embed="rId5"/>
          <a:stretch>
            <a:fillRect/>
          </a:stretch>
        </p:blipFill>
        <p:spPr>
          <a:xfrm>
            <a:off x="915497" y="4573097"/>
            <a:ext cx="235549" cy="235549"/>
          </a:xfrm>
          <a:prstGeom prst="rect">
            <a:avLst/>
          </a:prstGeom>
        </p:spPr>
      </p:pic>
      <p:sp>
        <p:nvSpPr>
          <p:cNvPr id="19" name="TextBox 18"/>
          <p:cNvSpPr txBox="1"/>
          <p:nvPr/>
        </p:nvSpPr>
        <p:spPr>
          <a:xfrm>
            <a:off x="1417320" y="4480559"/>
            <a:ext cx="5029200" cy="420624"/>
          </a:xfrm>
          <a:prstGeom prst="rect">
            <a:avLst/>
          </a:prstGeom>
          <a:noFill/>
        </p:spPr>
        <p:txBody>
          <a:bodyPr wrap="square" lIns="18288" rIns="18288" tIns="18288" bIns="18288" anchor="ctr">
            <a:noAutofit/>
          </a:bodyPr>
          <a:lstStyle/>
          <a:p>
            <a:pPr algn="l">
              <a:lnSpc>
                <a:spcPct val="110000"/>
              </a:lnSpc>
            </a:pPr>
            <a:r>
              <a:rPr sz="1700" b="1" i="0">
                <a:solidFill>
                  <a:srgbClr val="F5E6C8"/>
                </a:solidFill>
                <a:latin typeface="Inter"/>
              </a:rPr>
              <a:t>(562) 751-4597</a:t>
            </a:r>
          </a:p>
        </p:txBody>
      </p:sp>
      <p:sp>
        <p:nvSpPr>
          <p:cNvPr id="20" name="Oval 19"/>
          <p:cNvSpPr/>
          <p:nvPr/>
        </p:nvSpPr>
        <p:spPr>
          <a:xfrm>
            <a:off x="822960" y="5029200"/>
            <a:ext cx="420624" cy="420624"/>
          </a:xfrm>
          <a:prstGeom prst="ellipse">
            <a:avLst/>
          </a:prstGeom>
          <a:solidFill>
            <a:srgbClr val="122E2A"/>
          </a:solidFill>
          <a:ln w="12700">
            <a:solidFill>
              <a:srgbClr val="20837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Picture 20" descr="mail_2DD4BF_2.0.png"/>
          <p:cNvPicPr>
            <a:picLocks noChangeAspect="1"/>
          </p:cNvPicPr>
          <p:nvPr/>
        </p:nvPicPr>
        <p:blipFill>
          <a:blip r:embed="rId6"/>
          <a:stretch>
            <a:fillRect/>
          </a:stretch>
        </p:blipFill>
        <p:spPr>
          <a:xfrm>
            <a:off x="915497" y="5121737"/>
            <a:ext cx="235549" cy="235549"/>
          </a:xfrm>
          <a:prstGeom prst="rect">
            <a:avLst/>
          </a:prstGeom>
        </p:spPr>
      </p:pic>
      <p:sp>
        <p:nvSpPr>
          <p:cNvPr id="22" name="TextBox 21"/>
          <p:cNvSpPr txBox="1"/>
          <p:nvPr/>
        </p:nvSpPr>
        <p:spPr>
          <a:xfrm>
            <a:off x="1417320" y="5029200"/>
            <a:ext cx="5029200" cy="420624"/>
          </a:xfrm>
          <a:prstGeom prst="rect">
            <a:avLst/>
          </a:prstGeom>
          <a:noFill/>
        </p:spPr>
        <p:txBody>
          <a:bodyPr wrap="square" lIns="18288" rIns="18288" tIns="18288" bIns="18288" anchor="ctr">
            <a:noAutofit/>
          </a:bodyPr>
          <a:lstStyle/>
          <a:p>
            <a:pPr algn="l">
              <a:lnSpc>
                <a:spcPct val="110000"/>
              </a:lnSpc>
            </a:pPr>
            <a:r>
              <a:rPr sz="1700" b="1" i="0">
                <a:solidFill>
                  <a:srgbClr val="F5E6C8"/>
                </a:solidFill>
                <a:latin typeface="Inter"/>
              </a:rPr>
              <a:t>info@registermysite.com</a:t>
            </a:r>
          </a:p>
        </p:txBody>
      </p:sp>
      <p:sp>
        <p:nvSpPr>
          <p:cNvPr id="23" name="Oval 22"/>
          <p:cNvSpPr/>
          <p:nvPr/>
        </p:nvSpPr>
        <p:spPr>
          <a:xfrm>
            <a:off x="822960" y="5577840"/>
            <a:ext cx="420624" cy="420624"/>
          </a:xfrm>
          <a:prstGeom prst="ellipse">
            <a:avLst/>
          </a:prstGeom>
          <a:solidFill>
            <a:srgbClr val="342809"/>
          </a:solidFill>
          <a:ln w="12700">
            <a:solidFill>
              <a:srgbClr val="916F0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map-pin_EAB308_2.0.png"/>
          <p:cNvPicPr>
            <a:picLocks noChangeAspect="1"/>
          </p:cNvPicPr>
          <p:nvPr/>
        </p:nvPicPr>
        <p:blipFill>
          <a:blip r:embed="rId7"/>
          <a:stretch>
            <a:fillRect/>
          </a:stretch>
        </p:blipFill>
        <p:spPr>
          <a:xfrm>
            <a:off x="915497" y="5670377"/>
            <a:ext cx="235549" cy="235549"/>
          </a:xfrm>
          <a:prstGeom prst="rect">
            <a:avLst/>
          </a:prstGeom>
        </p:spPr>
      </p:pic>
      <p:sp>
        <p:nvSpPr>
          <p:cNvPr id="25" name="TextBox 24"/>
          <p:cNvSpPr txBox="1"/>
          <p:nvPr/>
        </p:nvSpPr>
        <p:spPr>
          <a:xfrm>
            <a:off x="1417320" y="5577840"/>
            <a:ext cx="5029200" cy="420624"/>
          </a:xfrm>
          <a:prstGeom prst="rect">
            <a:avLst/>
          </a:prstGeom>
          <a:noFill/>
        </p:spPr>
        <p:txBody>
          <a:bodyPr wrap="square" lIns="18288" rIns="18288" tIns="18288" bIns="18288" anchor="ctr">
            <a:noAutofit/>
          </a:bodyPr>
          <a:lstStyle/>
          <a:p>
            <a:pPr algn="l">
              <a:lnSpc>
                <a:spcPct val="110000"/>
              </a:lnSpc>
            </a:pPr>
            <a:r>
              <a:rPr sz="1700" b="1" i="0">
                <a:solidFill>
                  <a:srgbClr val="F5E6C8"/>
                </a:solidFill>
                <a:latin typeface="Inter"/>
              </a:rPr>
              <a:t>In person in LA &amp; Orange County</a:t>
            </a:r>
          </a:p>
        </p:txBody>
      </p:sp>
      <p:sp>
        <p:nvSpPr>
          <p:cNvPr id="26" name="Rectangle 25"/>
          <p:cNvSpPr/>
          <p:nvPr/>
        </p:nvSpPr>
        <p:spPr>
          <a:xfrm rot="120000">
            <a:off x="7223760" y="1097280"/>
            <a:ext cx="4343400" cy="4160520"/>
          </a:xfrm>
          <a:prstGeom prst="rect">
            <a:avLst/>
          </a:prstGeom>
          <a:solidFill>
            <a:srgbClr val="F7EEDC"/>
          </a:solidFill>
          <a:ln w="19050">
            <a:solidFill>
              <a:srgbClr val="1C141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shop_photo.jpg"/>
          <p:cNvPicPr>
            <a:picLocks noChangeAspect="1"/>
          </p:cNvPicPr>
          <p:nvPr/>
        </p:nvPicPr>
        <p:blipFill>
          <a:blip r:embed="rId8"/>
          <a:stretch>
            <a:fillRect/>
          </a:stretch>
        </p:blipFill>
        <p:spPr>
          <a:xfrm rot="120000">
            <a:off x="8138160" y="1371600"/>
            <a:ext cx="2514600" cy="2514600"/>
          </a:xfrm>
          <a:prstGeom prst="rect">
            <a:avLst/>
          </a:prstGeom>
        </p:spPr>
      </p:pic>
      <p:sp>
        <p:nvSpPr>
          <p:cNvPr id="28" name="TextBox 27"/>
          <p:cNvSpPr txBox="1"/>
          <p:nvPr/>
        </p:nvSpPr>
        <p:spPr>
          <a:xfrm rot="120000">
            <a:off x="7360920" y="3977639"/>
            <a:ext cx="4069080" cy="457200"/>
          </a:xfrm>
          <a:prstGeom prst="rect">
            <a:avLst/>
          </a:prstGeom>
          <a:noFill/>
        </p:spPr>
        <p:txBody>
          <a:bodyPr wrap="square" lIns="18288" rIns="18288" tIns="18288" bIns="18288" anchor="t">
            <a:noAutofit/>
          </a:bodyPr>
          <a:lstStyle/>
          <a:p>
            <a:pPr algn="ctr">
              <a:lnSpc>
                <a:spcPct val="110000"/>
              </a:lnSpc>
            </a:pPr>
            <a:r>
              <a:rPr sz="1600" b="1" i="0">
                <a:solidFill>
                  <a:srgbClr val="E11D48"/>
                </a:solidFill>
                <a:latin typeface="Oswald"/>
              </a:rPr>
              <a:t>LIVE DEMO</a:t>
            </a:r>
          </a:p>
        </p:txBody>
      </p:sp>
      <p:sp>
        <p:nvSpPr>
          <p:cNvPr id="29" name="TextBox 28"/>
          <p:cNvSpPr txBox="1"/>
          <p:nvPr/>
        </p:nvSpPr>
        <p:spPr>
          <a:xfrm rot="120000">
            <a:off x="7360920" y="4389120"/>
            <a:ext cx="4069080" cy="457200"/>
          </a:xfrm>
          <a:prstGeom prst="rect">
            <a:avLst/>
          </a:prstGeom>
          <a:noFill/>
        </p:spPr>
        <p:txBody>
          <a:bodyPr wrap="square" lIns="18288" rIns="18288" tIns="18288" bIns="18288" anchor="t">
            <a:noAutofit/>
          </a:bodyPr>
          <a:lstStyle/>
          <a:p>
            <a:pPr algn="ctr">
              <a:lnSpc>
                <a:spcPct val="110000"/>
              </a:lnSpc>
            </a:pPr>
            <a:r>
              <a:rPr sz="1250" b="1" i="0">
                <a:solidFill>
                  <a:srgbClr val="1C1412"/>
                </a:solidFill>
                <a:latin typeface="Inter"/>
              </a:rPr>
              <a:t>thetattoo.monster/s/tattoo-monster-demo/</a:t>
            </a:r>
          </a:p>
        </p:txBody>
      </p:sp>
      <p:sp>
        <p:nvSpPr>
          <p:cNvPr id="30" name="Rounded Rectangle 29"/>
          <p:cNvSpPr/>
          <p:nvPr/>
        </p:nvSpPr>
        <p:spPr>
          <a:xfrm>
            <a:off x="7223760" y="5486400"/>
            <a:ext cx="4343400" cy="658368"/>
          </a:xfrm>
          <a:prstGeom prst="roundRect">
            <a:avLst>
              <a:gd name="adj" fmla="val 20000"/>
            </a:avLst>
          </a:prstGeom>
          <a:solidFill>
            <a:srgbClr val="10221F"/>
          </a:solidFill>
          <a:ln w="12700">
            <a:solidFill>
              <a:srgbClr val="1E796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1" name="Picture 30" descr="life-buoy_2DD4BF_2.0.png"/>
          <p:cNvPicPr>
            <a:picLocks noChangeAspect="1"/>
          </p:cNvPicPr>
          <p:nvPr/>
        </p:nvPicPr>
        <p:blipFill>
          <a:blip r:embed="rId9"/>
          <a:stretch>
            <a:fillRect/>
          </a:stretch>
        </p:blipFill>
        <p:spPr>
          <a:xfrm>
            <a:off x="7370064" y="5623560"/>
            <a:ext cx="274320" cy="274320"/>
          </a:xfrm>
          <a:prstGeom prst="rect">
            <a:avLst/>
          </a:prstGeom>
        </p:spPr>
      </p:pic>
      <p:sp>
        <p:nvSpPr>
          <p:cNvPr id="32" name="TextBox 31"/>
          <p:cNvSpPr txBox="1"/>
          <p:nvPr/>
        </p:nvSpPr>
        <p:spPr>
          <a:xfrm>
            <a:off x="7735824" y="5577840"/>
            <a:ext cx="3703320" cy="475488"/>
          </a:xfrm>
          <a:prstGeom prst="rect">
            <a:avLst/>
          </a:prstGeom>
          <a:noFill/>
        </p:spPr>
        <p:txBody>
          <a:bodyPr wrap="square" lIns="18288" rIns="18288" tIns="18288" bIns="18288" anchor="t">
            <a:noAutofit/>
          </a:bodyPr>
          <a:lstStyle/>
          <a:p>
            <a:pPr algn="l">
              <a:lnSpc>
                <a:spcPct val="105000"/>
              </a:lnSpc>
            </a:pPr>
            <a:r>
              <a:rPr sz="1050" b="1" i="0">
                <a:solidFill>
                  <a:srgbClr val="2DD4BF"/>
                </a:solidFill>
                <a:latin typeface="Inter"/>
              </a:rPr>
              <a:t>Platform help:  </a:t>
            </a:r>
            <a:r>
              <a:rPr sz="1050" b="0" i="0">
                <a:solidFill>
                  <a:srgbClr val="EDE6DA"/>
                </a:solidFill>
                <a:latin typeface="Inter"/>
              </a:rPr>
              <a:t>thetattoo.monster lists no phone or email. Use the Support tab inside your shop.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